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3"/>
  </p:notesMasterIdLst>
  <p:sldIdLst>
    <p:sldId id="256" r:id="rId2"/>
    <p:sldId id="257" r:id="rId3"/>
    <p:sldId id="321" r:id="rId4"/>
    <p:sldId id="322" r:id="rId5"/>
    <p:sldId id="323" r:id="rId6"/>
    <p:sldId id="261" r:id="rId7"/>
    <p:sldId id="266" r:id="rId8"/>
    <p:sldId id="262" r:id="rId9"/>
    <p:sldId id="265" r:id="rId10"/>
    <p:sldId id="333" r:id="rId11"/>
    <p:sldId id="332" r:id="rId12"/>
    <p:sldId id="267" r:id="rId13"/>
    <p:sldId id="334" r:id="rId14"/>
    <p:sldId id="324" r:id="rId15"/>
    <p:sldId id="269" r:id="rId16"/>
    <p:sldId id="270" r:id="rId17"/>
    <p:sldId id="325" r:id="rId18"/>
    <p:sldId id="326" r:id="rId19"/>
    <p:sldId id="273" r:id="rId20"/>
    <p:sldId id="275" r:id="rId21"/>
    <p:sldId id="327" r:id="rId22"/>
    <p:sldId id="274" r:id="rId23"/>
    <p:sldId id="278" r:id="rId24"/>
    <p:sldId id="335" r:id="rId25"/>
    <p:sldId id="279" r:id="rId26"/>
    <p:sldId id="336" r:id="rId27"/>
    <p:sldId id="337" r:id="rId28"/>
    <p:sldId id="282" r:id="rId29"/>
    <p:sldId id="283" r:id="rId30"/>
    <p:sldId id="284" r:id="rId31"/>
    <p:sldId id="285" r:id="rId32"/>
    <p:sldId id="286" r:id="rId33"/>
    <p:sldId id="338" r:id="rId34"/>
    <p:sldId id="339" r:id="rId35"/>
    <p:sldId id="32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43" r:id="rId53"/>
    <p:sldId id="345" r:id="rId54"/>
    <p:sldId id="346" r:id="rId55"/>
    <p:sldId id="347" r:id="rId56"/>
    <p:sldId id="309" r:id="rId57"/>
    <p:sldId id="310" r:id="rId58"/>
    <p:sldId id="348" r:id="rId59"/>
    <p:sldId id="344" r:id="rId60"/>
    <p:sldId id="312" r:id="rId61"/>
    <p:sldId id="315" r:id="rId62"/>
    <p:sldId id="316" r:id="rId63"/>
    <p:sldId id="317" r:id="rId64"/>
    <p:sldId id="318" r:id="rId65"/>
    <p:sldId id="319" r:id="rId66"/>
    <p:sldId id="320" r:id="rId67"/>
    <p:sldId id="349" r:id="rId68"/>
    <p:sldId id="350" r:id="rId69"/>
    <p:sldId id="354" r:id="rId70"/>
    <p:sldId id="353" r:id="rId71"/>
    <p:sldId id="388" r:id="rId72"/>
    <p:sldId id="387" r:id="rId73"/>
    <p:sldId id="351" r:id="rId74"/>
    <p:sldId id="389" r:id="rId75"/>
    <p:sldId id="360" r:id="rId76"/>
    <p:sldId id="362" r:id="rId77"/>
    <p:sldId id="363" r:id="rId78"/>
    <p:sldId id="361" r:id="rId79"/>
    <p:sldId id="364" r:id="rId80"/>
    <p:sldId id="365" r:id="rId81"/>
    <p:sldId id="366" r:id="rId82"/>
    <p:sldId id="367" r:id="rId83"/>
    <p:sldId id="368" r:id="rId84"/>
    <p:sldId id="369" r:id="rId85"/>
    <p:sldId id="370" r:id="rId86"/>
    <p:sldId id="371" r:id="rId87"/>
    <p:sldId id="372" r:id="rId88"/>
    <p:sldId id="373" r:id="rId89"/>
    <p:sldId id="374" r:id="rId90"/>
    <p:sldId id="375" r:id="rId91"/>
    <p:sldId id="376" r:id="rId92"/>
    <p:sldId id="377" r:id="rId93"/>
    <p:sldId id="378" r:id="rId94"/>
    <p:sldId id="379" r:id="rId95"/>
    <p:sldId id="380" r:id="rId96"/>
    <p:sldId id="381" r:id="rId97"/>
    <p:sldId id="382" r:id="rId98"/>
    <p:sldId id="383" r:id="rId99"/>
    <p:sldId id="384" r:id="rId100"/>
    <p:sldId id="385" r:id="rId101"/>
    <p:sldId id="386" r:id="rId10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7" autoAdjust="0"/>
    <p:restoredTop sz="94660"/>
  </p:normalViewPr>
  <p:slideViewPr>
    <p:cSldViewPr>
      <p:cViewPr varScale="1">
        <p:scale>
          <a:sx n="83" d="100"/>
          <a:sy n="83" d="100"/>
        </p:scale>
        <p:origin x="-139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9CB3D-29F7-479C-ADAA-9FCD61170A8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21DBD-4244-44CC-8317-197E6385F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1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8506" y="4813553"/>
            <a:ext cx="68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7862" y="543126"/>
            <a:ext cx="8452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08.02.07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Монтаж </a:t>
            </a:r>
            <a:r>
              <a:rPr lang="ru-RU" sz="4400" b="1" dirty="0"/>
              <a:t>и эксплуатация внутренних сантехнических устройств, кондиционирования воздуха и </a:t>
            </a:r>
            <a:r>
              <a:rPr lang="ru-RU" sz="4400" b="1" dirty="0" smtClean="0"/>
              <a:t>вентиляции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766" y="4607626"/>
            <a:ext cx="8226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/>
              <a:t>Профессиональный </a:t>
            </a:r>
            <a:r>
              <a:rPr lang="ru-RU" sz="3200" b="1" dirty="0" smtClean="0"/>
              <a:t>цикл </a:t>
            </a:r>
          </a:p>
          <a:p>
            <a:pPr algn="ctr"/>
            <a:r>
              <a:rPr lang="ru-RU" sz="3200" b="1" dirty="0" smtClean="0"/>
              <a:t>УЧЕБНАЯ </a:t>
            </a:r>
            <a:r>
              <a:rPr lang="ru-RU" sz="3200" b="1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ожка книги ТЕХНИЧЕСКАЯ (СТРОИТЕЛЬНАЯ) МЕХАНИКА Смирнов В. А., Городецкий А. С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9" y="-26581"/>
            <a:ext cx="2435199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4" y="260648"/>
            <a:ext cx="63914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Смирнов В. А.  Техническая (строительная) механика : учебник для СПО / В. А. Смирнов, А. С. Городецкий.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423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В учебнике приведены основные положения статически определимых и статически неопределимых систем. При изложении основных разделов курса частично использовано матричное исчисление, удобное для применения современных вычислительных средств. В результате изучения книги читатель научится составлять расчетные схемы для различных типов сооружений, определять параметры устойчивости и равновесия деформируемых систем, определять внутренние усилия, напряжения, деформации, перемещения для различных типов сооружений; познакомится с современными компьютерными средствами поддержки деятельности архитектора и конструктора, технологиями информационного моделирования зданий. Книга снабжена большим количеством примеров, иллюстрирующих рисунков.</a:t>
            </a:r>
          </a:p>
          <a:p>
            <a:pPr algn="just"/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4" name="Picture 2" descr="Техническая меха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0" y="3558171"/>
            <a:ext cx="2288509" cy="32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4307679"/>
            <a:ext cx="6408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Сербин Е.П. Техническая механика: учебник  / Е.П. Сербин.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399 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три раздела: «Статика», «Сопротивление материалов», «Статика сооружений». Изложены основные положения воздействия сил на твердые тела и условия равновесия, рассмотрена работа материалов и простейших конструктивных элементов, даны расчеты на прочность, устойчивость и жесткость, приведены основы расчета плоских стержневых систем. Теоретические положения и выводы разобраны на примерах. Предлагаются контрольные вопросы и задачи для закрепления изученного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7598168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астично механизированная сварка (наплавка) плавлением в защитном газ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9" y="145877"/>
            <a:ext cx="2304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5070" y="961901"/>
            <a:ext cx="64714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Частично механизированная сварка (наплавка) плавлением в защитном газе : учебник / В. В. Овчинников.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195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Основывается на программных материалах по химии, технологии металлов и конструкционных материалов. Содержит сведения о дуговой сварке в защитных газах, сварке и наплавке металлов, технологии газовой сварки цветных сплавов и сталей. Рассмотрено оборудование, применяемое при дуговой сварке плавлением в защитном газе и наплавке.</a:t>
            </a:r>
          </a:p>
        </p:txBody>
      </p:sp>
      <p:pic>
        <p:nvPicPr>
          <p:cNvPr id="7172" name="Picture 4" descr="Техническое обслуживание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0" y="3573016"/>
            <a:ext cx="2312850" cy="319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5070" y="3906982"/>
            <a:ext cx="64714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Матвеев А.Б. Техническое обслуживание, ремонт и монтаж отдельных узлов системы водоснабжения : учебник / А.Б. Матвеев, И.А. Ильичева, М.И. Исакова, В.В. Степанова.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166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Предназначен для изучения вопросов эксплуатации санитарно-технических устройств, а также систем питьевого водопровода, поливочного и противопожарного. Отдельно рассмотрены диагностика и техническое обслуживание систем водоснабжения объектов жилищно-коммунального хозяйства. Приведены требования охраны труда при диагностике и проведении работ по техническому обслуживанию систем водоснабжения. Представлены материалы к практическим занятиям и контрольные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20960591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551837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Материалы и изделия для санитарно-технических устройств и систем обеспечения микроклимата : учебник / К.С. Орлов. — Москва : ИНФРА-М, 2022. — 183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Учебник «Материалы и изделия для санитарно-технических устройств и систем обеспечения микроклимата» предназначен для студентов техникумов, обучающихся по специальности 08.02.07 «Монтаж и эксплуатация внутренних санитарно-технических устройств и вентиляции».</a:t>
            </a:r>
          </a:p>
        </p:txBody>
      </p:sp>
      <p:pic>
        <p:nvPicPr>
          <p:cNvPr id="8194" name="Picture 2" descr="https://znanium.com/cover/1793/1793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3" y="1461037"/>
            <a:ext cx="2503021" cy="35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8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Обложка книги ТЕХНИЧЕСКАЯ (СТРОИТЕЛЬНАЯ) МЕХАНИКА Бабанов В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4117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75065" y="1900514"/>
            <a:ext cx="6661431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Бабанов В. В.  Техническая (строительная) механика : учебник и практикум для СПО / В. В. Бабанов.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487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Строительная механика была и остается востребованной и развивающейся наукой, которая обеспечивает проектировщиков современными методами расчета сооружений. Расчеты позволяют совмещать формообразование и оценку прочности, поэлементный расчет и расчет сооружения как единого целого, производить оптимизацию и синтез конструкций. Это дает возможность строить современные, прочные и экономичные сооружения. В учебнике кратко изложены основы теоретической механики, сопротивления материалов и строительной механики. Рассмотрены вопросы образования и анализа расчетных схем сооружений, основные положения статики и сопротивления материалов. Теоретические сведения сопровождаются достаточным для практического освоения количеством примеров.</a:t>
            </a:r>
          </a:p>
        </p:txBody>
      </p:sp>
    </p:spTree>
    <p:extLst>
      <p:ext uri="{BB962C8B-B14F-4D97-AF65-F5344CB8AC3E}">
        <p14:creationId xmlns:p14="http://schemas.microsoft.com/office/powerpoint/2010/main" val="407834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517569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ОП.03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ЭЛЕКТРОТЕХНИКА </a:t>
            </a:r>
            <a:r>
              <a:rPr lang="ru-RU" sz="3200" b="1" dirty="0"/>
              <a:t>И ЭЛЕКТРОНИКА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2066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470" y="764275"/>
            <a:ext cx="657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Кузовкин В. А. Электротехника и электроника : учебник для СПО / В. А. Кузовкин, В. В. Филатов.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431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содержит базовые темы, отражающие электротехнические подходы к анализу электромагнитных устройств, применяемых в различных областях науки и техники. Задача каждой темы состоит в том, чтобы дать простое и доступное, но достаточно строгое описание совокупности однотипных явлений. Весь материал представлен в одном стиле с единых методических позиций.</a:t>
            </a:r>
          </a:p>
        </p:txBody>
      </p:sp>
      <p:pic>
        <p:nvPicPr>
          <p:cNvPr id="3" name="Picture 2" descr="Обложка книги ЭЛЕКТРОТЕХНИКА И ЭЛЕКТРОНИКА Кузовкин В. А., Филатов В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2736304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1469" y="4126777"/>
            <a:ext cx="6675027" cy="193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Миленина С. А. Электротехника : учебник и практикум для СПО / С. А. Миленина ; под ред. Н. К. Миленина. — 2-е изд., пер. и доп. — Москва: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263 с. — (Профессиональное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b="1" dirty="0"/>
          </a:p>
          <a:p>
            <a:pPr algn="just"/>
            <a:r>
              <a:rPr lang="ru-RU" sz="1200" dirty="0"/>
              <a:t>В учебнике рассмотрены основные методы расчета установившихся и переходных процессов в электрических цепях, а также их приложения к наиболее распространенным в инженерной практике электронным схемам. Теоретический материал сопровождается подробно решенными примерами. Для лучшего усвоения материала учебника каждая глава содержит контрольные вопросы и задания.</a:t>
            </a:r>
          </a:p>
        </p:txBody>
      </p:sp>
      <p:pic>
        <p:nvPicPr>
          <p:cNvPr id="5" name="Picture 4" descr="Обложка книги ЭЛЕКТРОТЕХНИКА Миленина С. А. ; Под ред. Миленина Н.К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7" y="3339439"/>
            <a:ext cx="2437902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2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4/1864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694083"/>
            <a:ext cx="233843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145908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Славинский А. К. Электротехника с основами электроники : учебное пособие / А. К. Славинский, И. С. Туревский. — Москва : ИД «ФОРУМ» : ИНФРА-М, 2022. — 448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излагаются основы расчета электрических цепей постоянного и переменного токов, дается описание электрических машин, электронных приборов, ЭВМ и т.д. Приведены новые материалы по интегральным микросхемам, микропроцессорам и микроЭВМ. Для студентов неэлектротехнических специальностей средних специальных учебных заведений.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2586" y="1045029"/>
            <a:ext cx="5349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1943" y="142504"/>
            <a:ext cx="6554553" cy="32316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Морозова Н. Ю. Основы электротехники : учебник / Н. Ю. Морозова. – Москва : ИЦ Академия, 2020. - 256 с. –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укрупненной группе профессий, специальностей «Техника и технологии строительства», ОП.03 «Основы электротехники».</a:t>
            </a:r>
            <a:br>
              <a:rPr lang="ru-RU" sz="1200" dirty="0"/>
            </a:br>
            <a:r>
              <a:rPr lang="ru-RU" sz="1200" dirty="0"/>
              <a:t>Рассмотрены электрические цепи постоянного, переменного и трехфазного тока, сущность, значение и методы электрических измерений, используемые при этом электроизмерительные приборы и их погрешности, порядок измерения напряжения, тока, мощности, энергии и сопротивления, назначение, устройство, принцип работы и основные параметры трансформаторов, электрических машин, трехфазных асинхронных двигателей, синхронных машин и электроприводов, принцип работы полупроводниковых и фотоэлектрических приборов, усилителей электрических сигналов и электронных выпрямителей, а также основы электроснабжения, трансформаторные подстанции, электроосвещение и технологии, используемые на строительной площадке. </a:t>
            </a:r>
          </a:p>
        </p:txBody>
      </p:sp>
      <p:pic>
        <p:nvPicPr>
          <p:cNvPr id="6" name="Picture 2" descr="https://academia-moscow.ru/upload/iblock/952/101120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" y="142504"/>
            <a:ext cx="2272290" cy="335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2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780/1780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1" y="116632"/>
            <a:ext cx="22561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6417" y="663597"/>
            <a:ext cx="6552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Лоторейчук Е. А. Теоретические основы электротехники : учебник / Е. А. Лоторейчук. — Москва : ИД «ФОРУМ»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317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излагается теоретический материал и описаны физические явления и процессы, происходящие в электрических и магнитных полях и цепях, а также рассмотрены методы расчета линейных и нелинейных электрических и магнитных цепей постоянного и переменного (синусоидального и несинусоидального) токов. </a:t>
            </a:r>
          </a:p>
        </p:txBody>
      </p:sp>
      <p:pic>
        <p:nvPicPr>
          <p:cNvPr id="4" name="Picture 2" descr="https://znanium.com/cover/1819/1819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" y="3517066"/>
            <a:ext cx="2285037" cy="32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0248" y="3726516"/>
            <a:ext cx="6570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Гальперин М. В.</a:t>
            </a:r>
            <a:r>
              <a:rPr lang="ru-RU" sz="1200" dirty="0"/>
              <a:t> </a:t>
            </a:r>
            <a:r>
              <a:rPr lang="ru-RU" sz="1200" b="1" dirty="0"/>
              <a:t>Электротехника и электроника : учебник / М. В. Гальперин. — 2-е изд. — Москва : ФОРУМ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480 с. 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электрические и электромагнитные поля, электрические цепи постоянного и переменного тока, трансформаторы, электрические машины и электропривод, передача и распределение электроэнергии, физические принципы действия, структуры и схемы включения полупроводниковых и фотоэлектронных приборов (диодов, тиристоров, биполярных и полевых транзисторов, фоторезисторов, фото-и светодиодов, фототранзисторов, жидкокристаллических и электронно-лучевых дисплеев и фотоумножителей), типовые электронные узлы и устройства: усилительные каскады, операционные усилители, компараторы, электронные выпрямители, линейные и импульсные стабилизаторы, трансформаторы постоянного тока, генераторы сигналов и таймеры.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78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81672" y="4417621"/>
            <a:ext cx="657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Хрусталева З. А. Электротехнические измерения. Практикум. : учебное пособие / З. А. Хрусталева. — Москва : КноРус, 2022. — 239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Для каждой лабораторной работы приведены краткие теоретические сведения, структурные схемы использованных приборов и схемы их соединения, порядок выполнения работы, контрольные вопросы для проверки полученных знаний и тесты для защиты работы.</a:t>
            </a:r>
          </a:p>
        </p:txBody>
      </p:sp>
      <p:pic>
        <p:nvPicPr>
          <p:cNvPr id="4098" name="Picture 2" descr="Электротехнические измерения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0" y="3573015"/>
            <a:ext cx="2244463" cy="31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81672" y="356260"/>
            <a:ext cx="657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Хрусталева З. А. Электротехнические измерения. Задачи и упражнения : учебное пособие / З. А. Хрусталева. —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— 250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Кратко изложены основные теоретические сведения по аналоговым (и частично цифровым) средствам измерения, охватывающие следующие темы: погрешности измерений, электромеханические приборы, мультиметры, электронные вольтметры, измерительные генераторы, электронные осциллографы, измерители параметров радиотехнических цепей, измерители параметров полупроводниковых диодов, транзисторов и интегральных микросхем.</a:t>
            </a:r>
            <a:br>
              <a:rPr lang="ru-RU" sz="1200" dirty="0"/>
            </a:br>
            <a:r>
              <a:rPr lang="ru-RU" sz="1200" dirty="0"/>
              <a:t>Представлены задачи и упражнения по перечисленным темам, рассмотрено решение типовых задач, приведены разнообразные задачи и упражнения для самостоятельного решения, основанные на реальном материале. Ко всем задачам даны ответы.</a:t>
            </a:r>
          </a:p>
        </p:txBody>
      </p:sp>
      <p:pic>
        <p:nvPicPr>
          <p:cNvPr id="4100" name="Picture 4" descr="Электротехнические измерения. Задачи и упражн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6632"/>
            <a:ext cx="22058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1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060848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Хрусталева З.А. Электротехнические измерения : учебник / З.А. Хрусталева. — Москва : КноРус, 2022. — 199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Изложены основы электротехнических измерений, принципы и методы измерения электрических и электронных величин, характеризующих параметры сигналов, цепей, полупроводниковых приборов. Рассмотрены основные метрологические характеристики средств измерений. Приведены структурные схемы измерительных приборов. Рассмотрены оценка и анализ погрешностей измерения и способы их уменьшения.</a:t>
            </a:r>
          </a:p>
        </p:txBody>
      </p:sp>
      <p:pic>
        <p:nvPicPr>
          <p:cNvPr id="1026" name="Picture 2" descr="Электротехнические измер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2304256" cy="350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8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3" y="855113"/>
            <a:ext cx="6325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Аполлонский С. М. Электротехника. : учебник / С. М. Аполлонский.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292 с. –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базовые вопросы электрических и магнитных цепей постоянного и переменного тока в стационарных и переходных режимах работы, электротехнические устройства, используемые в электрических и магнитных цепях, измерительные приборы и электрические аппараты, а также источники электрической энергии — электрические машины. Составляет комплект с учебным пособием «Электротехника. Практикум».</a:t>
            </a:r>
          </a:p>
        </p:txBody>
      </p:sp>
      <p:pic>
        <p:nvPicPr>
          <p:cNvPr id="3" name="Picture 2" descr="Электротех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" y="188640"/>
            <a:ext cx="23297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3" y="4154381"/>
            <a:ext cx="62941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Аполлонский С. М. Электротехника. Практикум : учебное пособие / С. М. Аполлонский. — Москва : КноРус, 2022. — 318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классы типовых задач с решениями и тестовых заданий по дисциплине «Электротехника», а также лабораторный практикум по технологии Multisime и на натурных электротехнических устройствах. Отобран минимум задач по разным разделам дисциплины, но с подробными решениями, которые позволят учащимся в дальнейшем успешнее осваивать специальные электротехнические дисциплины и руководствоваться ими в практической деятельности. Составляет комплект с учебником «Электротехника».</a:t>
            </a:r>
            <a:endParaRPr lang="ru-RU" sz="1200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Электротехника.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3" y="3429000"/>
            <a:ext cx="2318227" cy="33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2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303813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МАТЕРИАЛЫ И ИЗДЕЛИЯ САНТЕХНИЧЕСКИХ УСТРОЙСТВ И СИСТЕМ ОБЕСПЕЧЕНИЯ МИКРОКЛИМАТА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956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4389" y="2636322"/>
            <a:ext cx="7926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ОП.01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ИНЖЕНЕРНАЯ </a:t>
            </a:r>
            <a:r>
              <a:rPr lang="ru-RU" sz="3200" b="1" dirty="0"/>
              <a:t>ГРАФИКА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205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8" y="439387"/>
            <a:ext cx="6542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Материаловедение и технология материалов. В 2 ч. Часть 1 : учебник для СПО / Г. П. Фетисов [и др.] ; под ред. Г. П. Фетисова. — 8-е изд., пер. и доп. — М</a:t>
            </a:r>
            <a:r>
              <a:rPr lang="ru-RU" sz="1200" b="1" dirty="0" err="1"/>
              <a:t>осква</a:t>
            </a:r>
            <a:r>
              <a:rPr lang="ru-RU" sz="1200" b="1" dirty="0"/>
              <a:t> 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386 с. </a:t>
            </a:r>
            <a:r>
              <a:rPr lang="ru-RU" sz="1200" b="1" dirty="0"/>
              <a:t>– (Профессиональное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основные вопросы физико-химического строения металлов и сплавов, неметаллических и композиционных материалов. Представленные в конце глав задания помогут обучающимся проверить качество усвоения теоретического материала. Учебник состоит из двух частей. В первой части раскрывается базовая теория. В нем изложены все основы дисциплины, в ней также отражены вопросы кристаллического строения металлов и сплавов, их поведения в особых условиях. Во второй части большое внимание уделено технологическим процессам создания материалов, среди которых металлургия, основы литейного производства, обработка металлов давлением, сварка и пайка металлов и др., раскрываются аспекты создания материалов с более лучшими реологическими свойствами.</a:t>
            </a:r>
          </a:p>
        </p:txBody>
      </p:sp>
      <p:pic>
        <p:nvPicPr>
          <p:cNvPr id="8194" name="Picture 2" descr="Обложка книги МАТЕРИАЛОВЕДЕНИЕ И ТЕХНОЛОГИЯ МАТЕРИАЛОВ. В 2 Ч. ЧАСТЬ 1 Под ред. Фетисова Г.П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246471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2566" y="3645725"/>
            <a:ext cx="661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Материаловедение и технология материалов. В 2 ч. Часть 2 : учебник для СПО / Г. П. Фетисов [и др.] ; под ред. Г. П. Фетисова. — 8-е изд., пер. и доп. — М</a:t>
            </a:r>
            <a:r>
              <a:rPr lang="ru-RU" sz="1200" b="1" dirty="0"/>
              <a:t>осква 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389 с. </a:t>
            </a:r>
            <a:r>
              <a:rPr lang="ru-RU" sz="1200" b="1" dirty="0"/>
              <a:t>– (Профессиональное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основные вопросы физико-химического строения металлов и сплавов, неметаллических и композиционных материалов. Представленные в конце глав задания помогут обучающимся проверить качество усвоения теоретического материала. Учебник состоит из двух частей. В первой части раскрывается базовая теория. В ней изложены все основы дисциплины, а также отражены вопросы кристаллического строения металлов и сплавов, их поведения в особых условиях. Во второй части большое внимание уделено технологическим процессам создания материалов, среди которых металлургия, основы литейного производства, обработка металлов давлением, сварка и пайка металлов и др., раскрываются аспекты создания материалов с более подходящими реологическими свойствами.</a:t>
            </a:r>
          </a:p>
        </p:txBody>
      </p:sp>
      <p:pic>
        <p:nvPicPr>
          <p:cNvPr id="8196" name="Picture 4" descr="Обложка книги МАТЕРИАЛОВЕДЕНИЕ И ТЕХНОЛОГИЯ МАТЕРИАЛОВ. В 2 Ч. ЧАСТЬ 2 Под ред. Фетисова Г.П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" y="3314700"/>
            <a:ext cx="2412426" cy="36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64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564" y="548346"/>
            <a:ext cx="6541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Черепахин А. А. Материаловедение : учебник / И. И. Колтунов, В. А. Кузнецов, А. А.Черепахин.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237 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кристаллическое строение металла, процессы кристаллизации, пластической деформации и рекристаллизации. Изложены современные методы испытаний и критерии оценки конструктивной прочности материалов, определяющие надежность и долговечность изделий. Описаны фазы, образующиеся в сплавах, и диаграммы состояния, а также современные конструкционные материалы. Большое внимание уделено теории и технологии термической обработки. Даны практические рекомендации по выбору способа и режима термической и химико-термической обработки.</a:t>
            </a:r>
          </a:p>
        </p:txBody>
      </p:sp>
      <p:pic>
        <p:nvPicPr>
          <p:cNvPr id="3" name="Picture 4" descr="Материаловедени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6" y="188640"/>
            <a:ext cx="2189065" cy="31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2565" y="3685276"/>
            <a:ext cx="65419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Плошкин В. В.</a:t>
            </a:r>
            <a:r>
              <a:rPr lang="ru-RU" sz="1200" b="1" i="1" dirty="0"/>
              <a:t> </a:t>
            </a:r>
            <a:r>
              <a:rPr lang="ru-RU" sz="1200" b="1" dirty="0"/>
              <a:t>Материаловедение : учебник для СПО / В. В. Плошкин. — 3-е изд., перераб. и доп. — Москва :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408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пособии рассмотрено кристаллическое строение металлов, воздействие на их структуру и свойства процессов кристаллизации, пластической деформации и рекристаллизации, описаны фазы, образующиеся в сплавах. Представлены основы современного металлургического производства, механические свойства металлов и сплавов, процессы термической и химико-термической обработки стали и др. Рассмотрены конструкционные, инструментальные, нержавеющие и жаропрочные стали, сплавы с особыми физическими свойствами и сплавы на основе цветных металлов, неметаллические и композиционные машиностроительные материалы, особенности нанокристаллических материалов. Освещены вопросы стандартизации, сертификации и управления качеством материалов. Изложение всех вопросов отражает современное состояние физического металловедения. </a:t>
            </a:r>
          </a:p>
        </p:txBody>
      </p:sp>
      <p:pic>
        <p:nvPicPr>
          <p:cNvPr id="5" name="Picture 2" descr="Обложка книги МАТЕРИАЛОВЕДЕНИЕ Плошкин В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24" y="3284984"/>
            <a:ext cx="2672284" cy="3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3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816" y="980728"/>
            <a:ext cx="6565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</a:t>
            </a:r>
            <a:r>
              <a:rPr lang="ru-RU" sz="1200" dirty="0"/>
              <a:t> </a:t>
            </a:r>
            <a:r>
              <a:rPr lang="ru-RU" sz="1200" b="1" dirty="0"/>
              <a:t>Материалы и изделия для санитарно-технических устройств и систем обеспечения микроклимата : учебник / К. С. Орлов. — Москва : ИНФРА-М, 2022. — 183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«Материалы и изделия для санитарно-технических устройств и систем обеспечения микроклимата» предназначен для студентов техникумов, обучающихся по специальности 08.02.07 «Монтаж и эксплуатация внутренних санитарно-технических устройств и вентиляции».</a:t>
            </a:r>
          </a:p>
        </p:txBody>
      </p:sp>
      <p:pic>
        <p:nvPicPr>
          <p:cNvPr id="7170" name="Picture 2" descr="https://znanium.com/cover/1793/1793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0" y="188640"/>
            <a:ext cx="21627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8816" y="3871355"/>
            <a:ext cx="6637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 Изготовление санитарно-технических, вентиляционных систем и технологических трубопроводов : учебник / К. С. Орлов.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270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endParaRPr lang="ru-RU" sz="1200" dirty="0"/>
          </a:p>
          <a:p>
            <a:pPr algn="just"/>
            <a:r>
              <a:rPr lang="ru-RU" sz="1200" dirty="0"/>
              <a:t>В учебнике изложены основы строительного и слесарного дела. Даны описания устройств санитарно-технических, вентиляционных систем и оборудования. Рассмотрены приемы составления замерных эскизов и механические процессы изготовления изделий, сварные работы по изготовлению санитарно-технических вентиляционных систем и технологических трубопроводов. Приведены сведения о материалах, инструментах, оборудовании, применяемых при изготовлении узлов и деталей санитарно-технических систем вентиляции, кондиционирования воздуха, аспирации и пневмотранспорта. Освещены вопросы безопасного ведения заготовительных работ, приемы охраны труда и электропожаробезопасности. </a:t>
            </a:r>
          </a:p>
        </p:txBody>
      </p:sp>
      <p:pic>
        <p:nvPicPr>
          <p:cNvPr id="7172" name="Picture 4" descr="https://znanium.com/cover/1894/1894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0" y="3573016"/>
            <a:ext cx="2160390" cy="31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6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509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Рыбьев И. А. Строительное материаловедение в 2 ч. Часть 1 : учебник для СПО / И. А. Рыбьев. — 4-е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275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впервые изложены основы фундаментальной науки прикладного характера, именуемой строительным материаловедением и состоящей из двух главных взаимосвязанных компонентов - теории и практики. Приводятся новейшие данные по структурообразованию материалов, их прочности, деформации и другим закономерностям общей теории, а также сведения по технологии производства и применению строительных материалов в их широкой номенклатуре. Учебник состоит из двух частей. Первая часть включает в себя теоретические и практические вопросы строительного материаловедения, вторая часть является продолжением первой и также посвящена практике строительного материаловедения.</a:t>
            </a:r>
          </a:p>
        </p:txBody>
      </p:sp>
      <p:pic>
        <p:nvPicPr>
          <p:cNvPr id="11266" name="Picture 2" descr="Обложка книги СТРОИТЕЛЬНОЕ МАТЕРИАЛОВЕДЕНИЕ В 2 Ч. ЧАСТЬ 1 Рыбьев И. А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0"/>
            <a:ext cx="2592288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5688" y="3740728"/>
            <a:ext cx="6648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Рыбьев И. А.</a:t>
            </a:r>
            <a:r>
              <a:rPr lang="ru-RU" sz="1200" dirty="0"/>
              <a:t> </a:t>
            </a:r>
            <a:r>
              <a:rPr lang="ru-RU" sz="1200" b="1" dirty="0"/>
              <a:t>Строительное материаловедение в 2 ч. Часть 2 : учебник для СПО / И. А. Рыбьев. — 4-е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429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пособии впервые изложены основы фундаментальной науки прикладного характера, именуемой строительным материаловедением и состоящей из двух главных взаимосвязанных компонентов — теории и практики. Приводятся новейшие данные по структурообразованию материалов, их прочности, деформации и другим закономерностям общей теории, а также сведения по технологии производства и применению строительных материалов в их широкой номенклатуре. Учебник состоит из двух частей. Первая часть включает в себя теоретические и практические вопросы строительного материаловедения, вторая часть является продолжением первой и также посвящена практике строительного материаловедения.</a:t>
            </a:r>
          </a:p>
          <a:p>
            <a:endParaRPr lang="ru-RU" dirty="0"/>
          </a:p>
        </p:txBody>
      </p:sp>
      <p:pic>
        <p:nvPicPr>
          <p:cNvPr id="11268" name="Picture 4" descr="Обложка книги СТРОИТЕЛЬНОЕ МАТЕРИАЛОВЕДЕНИЕ В 2 Ч. ЧАСТЬ 2 Рыбьев И. 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6992"/>
            <a:ext cx="2592288" cy="36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09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ожка книги МАТЕРИАЛОВЕДЕНИЕ Бондаренко Г. Г., Кабанова Т. А., Рыбалко В. В. ; Под ред. Бондаренко Г.Г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54"/>
            <a:ext cx="2347443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5868" y="576903"/>
            <a:ext cx="65306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Бондаренко Г. Г.</a:t>
            </a:r>
            <a:r>
              <a:rPr lang="ru-RU" sz="1200" dirty="0"/>
              <a:t>  </a:t>
            </a:r>
            <a:r>
              <a:rPr lang="ru-RU" sz="1200" b="1" dirty="0"/>
              <a:t>Материаловедение : учебник для СПО / Г. Г. Бондаренко, Т. А. Кабанова, В. В. Рыбалко. — 2-е изд.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329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написан профессорами Московского государственного института электроники и математики Национального исследовательского университета «Высшая школа экономики». Приведены сведения о строении, свойствах и методах получения материалов. Рассмотрены важные на сегодняшний день вопросы обеспечения и управления качеством производства технических материалов, а также влияние на рабочие характеристики материалов режимов их производства.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5868" y="3724205"/>
            <a:ext cx="65306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Феофанов Ю. А.  Инженерные сети: современные трубы и изделия для ремонта и строительства : учебное пособие для СПО / Ю. А. Феофанов.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157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современные материалы, изделия и виды труб для ремонта, реконструкции и нового строительства инженерных сетей. Приведены нормативные требования и положения по расчету, проектированию и применению различных видов труб и защитных покрытий, новые бестраншейные методы реконструкции и строительства инженерных трубопроводов. Пособие содержит материал, который позволяет более глубоко и полно изучить вопросы проектирования, строительства и ремонта инженерных сетей по дисциплинам «Водоснабжение, водоотведение, теплоснабжение и газоснабжение», «Инженерное обустройство территорий», «Техническая эксплуатация инженерных систем», «Технология строительства и реконструкции инженерных систем».</a:t>
            </a:r>
          </a:p>
        </p:txBody>
      </p:sp>
      <p:pic>
        <p:nvPicPr>
          <p:cNvPr id="5" name="Picture 2" descr="Обложка книги ИНЖЕНЕРНЫЕ СЕТИ: СОВРЕМЕННЫЕ ТРУБЫ И ИЗДЕЛИЯ ДЛЯ РЕМОНТА И СТРОИТЕЛЬСТВА Феофанов Ю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27" y="3219375"/>
            <a:ext cx="2664296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0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766" y="2636323"/>
            <a:ext cx="7938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ОП.05</a:t>
            </a:r>
            <a:r>
              <a:rPr lang="ru-RU" sz="3600" b="1" dirty="0"/>
              <a:t> 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ОСНОВЫ </a:t>
            </a:r>
            <a:r>
              <a:rPr lang="ru-RU" sz="3600" b="1" dirty="0"/>
              <a:t>СТРОИТЕЛЬНОГО ПРОИЗВОДСТВА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532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1225" y="213756"/>
            <a:ext cx="6527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Кривошапко  С. Н. Конструкции зданий и сооружений : учебник для СПО / С. Н. Кривошапко, В. В. Галишникова. — М</a:t>
            </a:r>
            <a:r>
              <a:rPr lang="ru-RU" sz="1200" b="1" dirty="0"/>
              <a:t>осква 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476 с</a:t>
            </a:r>
            <a:r>
              <a:rPr lang="x-none" sz="1200" b="1" smtClean="0"/>
              <a:t>.</a:t>
            </a:r>
            <a:r>
              <a:rPr lang="ru-RU" sz="1200" b="1" dirty="0"/>
              <a:t> — (Профессиональное образование</a:t>
            </a:r>
            <a:r>
              <a:rPr lang="ru-RU" sz="1200" b="1" dirty="0" smtClean="0"/>
              <a:t>).</a:t>
            </a:r>
            <a:endParaRPr lang="ru-RU" sz="1200" dirty="0" smtClean="0"/>
          </a:p>
          <a:p>
            <a:pPr algn="just"/>
            <a:r>
              <a:rPr lang="ru-RU" sz="1200" dirty="0"/>
              <a:t>В учебнике изложены традиционные и инновационные материалы. Издание дает общее представление об основах расчета строительных конструкций, рассказывает об экспериментальных методах исследования конструкционных материалов и строительных конструкций, об организации процесса проектирования строительных объектов различного назначения. Большое внимание уделяется примерам и проектам жилых, промышленных, сельскохозяйственных и общественных зданий. Показаны возможности архитектурной бионики и эргономики применительно к зданиям и конструкциям различного назначения. Представлены методики теплотехнического и звукоизоляционного расчетов. В конце глав представлены резюме, вопросы и задания для самопроверки, задания для самостоятельной работы, а также список рекомендуемой литературы.</a:t>
            </a:r>
            <a:endParaRPr lang="ru-RU" sz="1200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Picture 4" descr="Обложка книги КОНСТРУКЦИИ ЗДАНИЙ И СООРУЖЕНИЙ Кривошапко С. Н., Галишникова В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63" y="-92512"/>
            <a:ext cx="2592288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1225" y="3630075"/>
            <a:ext cx="66152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Опарин С. Г. Здания и сооружения. Архитектурно - строительное проектирование : учебник и практикум для СПО/ С. Г. Опарин, А. А. Леонтьев. — Москва :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283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курсе </a:t>
            </a:r>
            <a:r>
              <a:rPr lang="ru-RU" sz="1200" dirty="0" smtClean="0"/>
              <a:t>системно </a:t>
            </a:r>
            <a:r>
              <a:rPr lang="ru-RU" sz="1200" dirty="0"/>
              <a:t>изложены концепция, научные основы и методика архитектурно-строительного проектирования в его современном толковании. Раскрыта его роль в воплощении различных строительных проектов, обеспечении их конкурентоспособности, безопасности и экономической эффективности. Рассмотрены этапы проектной подготовки и принципы саморегулирования строительных организаций, особенности проектирования гражданских и промышленных зданий, состав и содержание проектной и рабочей документации, а также современные системы автоматизированного проектирования объектов, составления смет и сметных расчетов. </a:t>
            </a:r>
          </a:p>
        </p:txBody>
      </p:sp>
      <p:pic>
        <p:nvPicPr>
          <p:cNvPr id="7" name="Picture 2" descr="Обложка книги ЗДАНИЯ И СООРУЖЕНИЯ. АРХИТЕКТУРНО-СТРОИТЕЛЬНОЕ ПРОЕКТИРОВАНИЕ Опарин С. Г., Леонтьев А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98" y="3212976"/>
            <a:ext cx="2625551" cy="38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35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836712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Федонов А. И. Основы строительного производства : учебное пособие / А. И. Федонов, Р. А. Федонов.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316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Дает теоретические, правовые, технические знания в области строительного производства. Особое внимание обращено на внедрение эффективных орудий труда, материалов и технологических процессов, замену и модернизацию морально устаревших машин и агрегатов, создание систем машин для комплексной механизации и автоматизации тяжелых и трудоемких производственных процессов.</a:t>
            </a:r>
          </a:p>
        </p:txBody>
      </p:sp>
      <p:pic>
        <p:nvPicPr>
          <p:cNvPr id="3" name="Picture 2" descr="Основы строительного производ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" y="116632"/>
            <a:ext cx="223188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453246"/>
            <a:ext cx="6408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Красовский П. С. Строительные материалы : учебное пособие / П. С. Красовский. — Москва : Форум, НИЦ ИНФРА-М, 2022. — 256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основные виды строительных материалов, их технические свойства и рациональные области применения в строительстве во взаимосвязи с составом и строением материалов. Предназначено для студентов учреждений среднего профессионального </a:t>
            </a:r>
            <a:r>
              <a:rPr lang="ru-RU" sz="1200" dirty="0" smtClean="0"/>
              <a:t>образования.</a:t>
            </a:r>
            <a:endParaRPr lang="ru-RU" sz="1200" dirty="0"/>
          </a:p>
        </p:txBody>
      </p:sp>
      <p:pic>
        <p:nvPicPr>
          <p:cNvPr id="5" name="Picture 4" descr="https://znanium.com/cover/1758/1758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220060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33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208809"/>
            <a:ext cx="7402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ОП.06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ГИДРАВЛИКИ, ТЕПЛОТЕХНИКИ И АЭРОДИНАМИКИ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5800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855022"/>
            <a:ext cx="6480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Брюханов О. Н. Основы гидравлики, теплотехники и аэродинамики : учебник / О. Н. Брюханов, В. И. Коробко, А. Т. Мелик-Аракелян.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254 с. — (Среднее профессиональное образование).</a:t>
            </a:r>
          </a:p>
          <a:p>
            <a:pPr algn="just"/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книге даны основы гидравлики, аэродинамики, рассмотрены методы гидравлических и аэродинамических расчетов, виды и характеристики насосов и вентиляторов, основы термодинамики, теплопередачи и теплообмена. Предназначена в качестве учебника для учащихся и преподавателей строительных специальностей среднего профессионального образования по специальности 08.02.07 «Монтаж и эксплуатация внутренних сантехнических устройств, кондиционирования воздуха и вентиляции».</a:t>
            </a:r>
          </a:p>
        </p:txBody>
      </p:sp>
      <p:pic>
        <p:nvPicPr>
          <p:cNvPr id="14338" name="Picture 2" descr="https://znanium.com/cover/1284/1284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0" y="116632"/>
            <a:ext cx="22156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370118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Крестин Е. А. Основы гидравлики и теплотехники : учебник / Е. А. Крестин, Д. В. Зеленцов.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281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Изложены общие законы напорной гидравлики, рассмотрены основы гидравлических и аэродинамических расчетов, основные положения термодинамики, термодинамических процессов и тепломассообмена.</a:t>
            </a:r>
            <a:br>
              <a:rPr lang="ru-RU" sz="1200" dirty="0"/>
            </a:br>
            <a:r>
              <a:rPr lang="ru-RU" sz="1200" dirty="0"/>
              <a:t>Соответствует ФГОС СПО последнего поколения.</a:t>
            </a:r>
          </a:p>
        </p:txBody>
      </p:sp>
      <p:pic>
        <p:nvPicPr>
          <p:cNvPr id="14340" name="Picture 4" descr="Основы гидравлики и теплотех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4" y="3573016"/>
            <a:ext cx="2225136" cy="31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4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ИНЖЕНЕРНАЯ ГРАФИКА ДЛЯ СТРОИТЕЛЕЙ Хейфец А. Л., Васильева В. Н., Буторина И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" y="16780"/>
            <a:ext cx="2395257" cy="36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3358"/>
            <a:ext cx="64251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Хейфец А. Л.  Инженерная графика для строителей : учебник для СПО / А. Л. Хейфец, В. Н. Васильева, И. В. Буторина.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258 с. — (Профессиональное образование).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Приведенный </a:t>
            </a:r>
            <a:r>
              <a:rPr lang="ru-RU" sz="1200" dirty="0"/>
              <a:t>учебник обобщает методические разработки авторов по новому наполнению графических заданий в обучении студентов инженерно-строительных специальностей. Эти разработки позволяют заменить традиционный и консервативный курс «ручной» графики на современный курс, основанный на компьютерном моделировании. Приведены теоретические и практические основы построения строительных чертежей. Наряду с традиционными 2D-методами проектирования и построения чертежа большое внимание уделено современным 3D-технологиям и методам. Учебник ориентирован на пакет AutoCAD как наиболее распространенный, универсальный, имеющий мировой уровень графический редактор, широко применяемый в строительном проектировании. Учебник включает теоретический материал, практические рекомендации и примеры для освоения трех разделов курса инженерной графики: перспективы и тени, строительные чертежи гражданского здания, модель и чертеж металлоконструкции фермы.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012256"/>
            <a:ext cx="63763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dirty="0"/>
              <a:t>Георгиевский О. В. Инженерная графика для строителей : учебник / О. В. Георгиевский. —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— 220 с. — (Среднее профессиональное образование). </a:t>
            </a:r>
            <a:endParaRPr lang="ru-RU" sz="1200" b="1" dirty="0" smtClean="0"/>
          </a:p>
          <a:p>
            <a:pPr lvl="0" algn="just">
              <a:defRPr/>
            </a:pPr>
            <a:endParaRPr lang="ru-RU" sz="1200" kern="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ru-RU" sz="1200" dirty="0"/>
              <a:t>Изложена методика инженерного и строительного черчения, приведены приемы построения некоторых наглядных изображений. Указаны единые современные требования стандартов СПДС и ЕСКД по содержанию и графическому оформлению архитектурно-строительных чертежей зданий. Даны сведения о необходимых инструментах и приспособлениях, облегчающих выполнение чертежей. Курс инженерной графики рассматривается применительно ко всем группам строительных специальностей.</a:t>
            </a:r>
            <a:br>
              <a:rPr lang="ru-RU" sz="1200" dirty="0"/>
            </a:br>
            <a:r>
              <a:rPr lang="ru-RU" sz="1200" dirty="0"/>
              <a:t>Соответствует ФГОС СПО последнего поколения.</a:t>
            </a:r>
            <a:endParaRPr lang="ru-RU" kern="0" dirty="0">
              <a:solidFill>
                <a:prstClr val="white"/>
              </a:solidFill>
            </a:endParaRPr>
          </a:p>
        </p:txBody>
      </p:sp>
      <p:pic>
        <p:nvPicPr>
          <p:cNvPr id="5" name="Picture 2" descr="Инженерная графика для стро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3" y="3678382"/>
            <a:ext cx="22510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32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4442" y="641268"/>
            <a:ext cx="64580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Ухин Г. В. Гидравлика : учебник / Б. В. Ухин, А. А. Гусев. — Москва : ИНФРА-М, 2022. — 432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вопросы курса «Гидравлика»: физические свойства жидкости; гидростатика; основы кинематики и динамики; гидравлические сопротивления; истечения через отверстия и насадки; движение жидкости в трубопроводах и в открытых руслах; гидравлические сооружения в каналах; фильтрация жидкости и взвесенесущие потоки в трубах. Приведено значительное количество примеров гидравлических задач и справочных данных для более углубленного изучения предмета. Для студентов учреждений среднего профессионального образования.</a:t>
            </a:r>
          </a:p>
        </p:txBody>
      </p:sp>
      <p:pic>
        <p:nvPicPr>
          <p:cNvPr id="15362" name="Picture 2" descr="https://znanium.com/cover/1843/1843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3" y="188640"/>
            <a:ext cx="22883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4442" y="3798331"/>
            <a:ext cx="6530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Филин В. М. Гидравлика, пневматика и термодинамика : курс лекций / В. М. Филин; под ред. В. М. Филина. – Москва : ИД ФОРУМ: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318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основные законы гидростатики и гидродинамики, основные типы насосов и гидродвигателей, гидроприводов, пневмоприводов. Рассмотрены теоретические основы термодинамики, принципиальные схемы и основы расчета комбинированных приводов. Курс лекций соответствует примерной программе учебной дисциплины «Гидравлика, пневматика и термодинамика». Может быть использован во всех образовательных учреждениях очного и заочного обучения, где изучается дисциплина «Гидравлика, пневматика и термодинамика». Для студентов среднего профессионального образования, обучающихся по специальности «Автоматизация технологических процессов и производств».</a:t>
            </a:r>
          </a:p>
        </p:txBody>
      </p:sp>
      <p:pic>
        <p:nvPicPr>
          <p:cNvPr id="15364" name="Picture 4" descr="https://znanium.com/cover/1149/1149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3" y="3573016"/>
            <a:ext cx="2288384" cy="31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61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6940" y="356260"/>
            <a:ext cx="65775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гидравлики и теплотехники</a:t>
            </a:r>
            <a:r>
              <a:rPr lang="ru-RU" sz="1200" dirty="0"/>
              <a:t> </a:t>
            </a:r>
            <a:r>
              <a:rPr lang="ru-RU" sz="1200" b="1" dirty="0"/>
              <a:t>: учебное пособие / С. Ф. Вольвак, Ю. Н. Ульянцев, Д. Н. Бахарев, А. А. Добрицкий. — Москва : ИНФРА-М, 2022. — 525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соответствует программе дисциплины «Основы гидравлики и теплотехники» и состоит из трех разделов: «Основы гидравлики», «Основы гидромеханизации сельскохозяйственных процессов» и «Основы теплотехники». Содержит материал по изучению основ гидростатики и гидродинамики, технической термодинамики, теории теплообмена и теплопередачи, отопления, кондиционирования и вентиляции помещений, устройства и принципа работы гидравлических машин, средств гидромеханизации сельскохозяйственных процессов, тепловых двигателей, теплообменных аппаратов и теплоэнергетических установок. </a:t>
            </a:r>
          </a:p>
        </p:txBody>
      </p:sp>
      <p:pic>
        <p:nvPicPr>
          <p:cNvPr id="16386" name="Picture 2" descr="https://znanium.com/cover/1865/1865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" y="188640"/>
            <a:ext cx="22313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znanium.com/cover/1215/1215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" y="3573016"/>
            <a:ext cx="2231365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6940" y="3978234"/>
            <a:ext cx="6577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Вольвак С. Ф.</a:t>
            </a:r>
            <a:r>
              <a:rPr lang="ru-RU" sz="1200" dirty="0"/>
              <a:t> </a:t>
            </a:r>
            <a:r>
              <a:rPr lang="ru-RU" sz="1200" b="1" dirty="0"/>
              <a:t>Основы гидравлики и теплотехники. Практикум : учебное пособие / С.Ф. Вольвак, Ю.Н. Ульянцев, Д.Н. Бахарев. — Москва : ИНФРА-М, 2021. — 238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учебном пособии приводится материал по изучению методов определения физических свойств жидкостей и теплофизических свойств рабочего тела, приборов для проведения гидравлических и теплотехнических экспериментов, устройства, принципов работы и основ расчета гидравлических и теплотехнических машин, который позволит выработать навыки применения теоретических сведений к решению конкретных технических задач и освоить практику гидравлических и теплотехнических расчетов. Соответствует программе дисциплины «Основы гидравлики и теплотехники».</a:t>
            </a:r>
          </a:p>
        </p:txBody>
      </p:sp>
    </p:spTree>
    <p:extLst>
      <p:ext uri="{BB962C8B-B14F-4D97-AF65-F5344CB8AC3E}">
        <p14:creationId xmlns:p14="http://schemas.microsoft.com/office/powerpoint/2010/main" val="3698477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161" y="2470245"/>
            <a:ext cx="7674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ОП.07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ГЕОДЕЗИИ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7863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ожка книги ИНЖЕНЕРНАЯ ГЕОДЕЗИЯ Макаров К. 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63" y="3402557"/>
            <a:ext cx="278594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107976"/>
            <a:ext cx="63367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Макаров К. Н.  Инженерная геодезия : учебник для СПО / К. Н. Макаров.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243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даются основные понятия о форме и размерах Земли, системах координат в геодезии, угловых, линейных и высотных измерениях и соответствующих приборах, геодезических съемках, принципах работы систем глобального позиционирования GPS, цифровом и математическом моделировании местности, геодезических работах в строительстве. Изложение материала в курсе построено таким образом, чтобы максимально облегчить самостоятельную работу студентов при изучении основ инженерной геодезии.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762282"/>
            <a:ext cx="6348852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Киселев М. И. Геодезия : учебник / М. И. Киселев, Д.Ш. Михелев.- 13-е изд. стер. – Москва : Академия, 2020. - 384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даны общие сведения по геодезии, картографии и топографии; геодезическим приборам, методам геодезических измерений, вычислений и оценке точности их результатов; инженерно-геодезическим работам, выполняемым при изыскании, проектировании и строительстве инженерных сооружений. Изложены методы изысканий, производства разбивочных работ, исполнительных съемок. Приведены материалы по геодезическому обеспечению кадастра, лесоустройству, привязке горных выработок, наблюдению за деформациями сооружений, лицензированию, организации геодезических работ и технике безопасности при их проведении.</a:t>
            </a:r>
          </a:p>
        </p:txBody>
      </p:sp>
      <p:pic>
        <p:nvPicPr>
          <p:cNvPr id="5" name="Picture 2" descr="Геодез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4" y="292060"/>
            <a:ext cx="2260437" cy="30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26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0/186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682388"/>
            <a:ext cx="64807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2022. — 344 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</a:t>
            </a:r>
            <a:r>
              <a:rPr lang="ru-RU" sz="1200" dirty="0" smtClean="0"/>
              <a:t>представлены </a:t>
            </a:r>
            <a:r>
              <a:rPr lang="ru-RU" sz="1200" dirty="0"/>
              <a:t>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 </a:t>
            </a:r>
          </a:p>
        </p:txBody>
      </p:sp>
      <p:pic>
        <p:nvPicPr>
          <p:cNvPr id="4" name="Picture 4" descr="Обложка книги ГЕОДЕЗИЯ С ОСНОВАМИ КАРТОГРАФИИ И КАРТОГРАФИЧЕСКОГО ЧЕРЧЕНИЯ Смалев В. И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3356992"/>
            <a:ext cx="2771800" cy="36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4012441"/>
            <a:ext cx="64807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Смалев В. И.  Геодезия с основами картографии и картографического черчения : учебное пособие для СПО / В. И. Смалев.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189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нашли отражение основные вопросы геодезии как науки, подробно рассмотрены вопросы, связанные с горизонтальной и вертикальной съемками, приведены основные элементы теории погрешностей измерений. В основных разделах рассмотрены вопросы назначения и устройства геодезических приборов, их поверок и методик пользования ими; организации и технологии геодезических работ; ведения вычислительной и графической обработки полевых измерений.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3874107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74/1874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1" y="1638795"/>
            <a:ext cx="62510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Федотов Г. А. Инженерная геодезия : учебник / Г. А. Федотов. — 6-е изд., перераб. и доп. — Москва : ИНФРА-М, 2023. — 479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основы инженерной геодезии, показано значение ее в народном хозяйстве и обороне страны. В отличие от ранее изданных учебников в настоящем издании кроме традиционных сведений по инженерной геодезии дана информация по цифровым картам, используемым в геоинформационных системах ГИС, а также цифровым ЦММ и математическим МММ моделям местности, являющимся основой современного автоматизированного проектирования САПР, по инженерно-геодезическим методам и процессам, вобравшим в себя последние достижения компьютерных технологий: электронной и компьютерной тахеометрии, спутниковой навигации, дистанционному зондированию, лазерному сканированию, цифровой фотограмметрии. </a:t>
            </a:r>
          </a:p>
        </p:txBody>
      </p:sp>
    </p:spTree>
    <p:extLst>
      <p:ext uri="{BB962C8B-B14F-4D97-AF65-F5344CB8AC3E}">
        <p14:creationId xmlns:p14="http://schemas.microsoft.com/office/powerpoint/2010/main" val="1081996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1683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ОП.08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ИНФОРМАЦИОННЫЕ ТЕХНОЛОГИИ В ПРОФЕССИОНАЛЬНОЙ ДЕЯТЕЛЬНОСТИ/АДАПТИВНЫЕ ИНФОРМАЦИОННЫЕ И КОММУНИКАЦИОННЫЕ  ТЕХНОЛОГИИ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8827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Прохорский Г. В. Информационные технологии в архитектуре и строительстве : учебное пособие / Г. В. Прохорский.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247</a:t>
            </a:r>
            <a:r>
              <a:rPr lang="ru-RU" sz="1200" b="1" dirty="0"/>
              <a:t> 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сведения по основам компьютерных технологий и их применению в деятельности архитектора и строителя. Приводятся сведения о технических средствах и методах сбора, накопления, обработки и использования информации различного характера (текстовой, числовой, табличной, графической, пространственно-распределенной). Освещаются методы разработки и создания баз данных. Рассматриваются возможности наиболее распространенных программных пакетов компьютерной графики, автоматизированного черчения и проектирования.</a:t>
            </a:r>
          </a:p>
        </p:txBody>
      </p:sp>
      <p:pic>
        <p:nvPicPr>
          <p:cNvPr id="3" name="Picture 2" descr="Информационные технологии в архитектуре и строительст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688"/>
            <a:ext cx="2304256" cy="31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Обложка книги ИНЖЕНЕРНАЯ ГРАФИКА ДЛЯ СТРОИТЕЛЕЙ Хейфец А. Л., Васильева В. Н., Буторина И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411760" cy="35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3712190"/>
            <a:ext cx="6552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Хейфец А. Л.  Инженерная графика для строителей : учебник для СПО / А. Л. Хейфец, В. Н. Васильева, И. В. Буторина.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258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Приведенный учебник обобщает методические разработки авторов по новому наполнению графических заданий в обучении студентов инженерно-строительных специальностей. Эти разработки позволяют заменить традиционный и консервативный курс «ручной» графики на современный курс, основанный на компьютерном моделировании. Приведены теоретические и практические основы построения строительных чертежей. Наряду с традиционными 2D-методами проектирования и построения чертежа большое внимание уделено современным 3D-технологиям и методам. Учебник ориентирован на пакет AutoCAD как наиболее распространенный, универсальный, имеющий мировой уровень графический редактор, широко применяемый в строительном проектировании. </a:t>
            </a:r>
          </a:p>
        </p:txBody>
      </p:sp>
    </p:spTree>
    <p:extLst>
      <p:ext uri="{BB962C8B-B14F-4D97-AF65-F5344CB8AC3E}">
        <p14:creationId xmlns:p14="http://schemas.microsoft.com/office/powerpoint/2010/main" val="155022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нформационные технологии в профессиональной 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9" y="189194"/>
            <a:ext cx="22384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620688"/>
            <a:ext cx="6552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Филимонова Е. В. Информационные технологии в профессиональной деятельности : учебник / Е. В. Филимонова. — Москва : Юстиция, </a:t>
            </a:r>
            <a:r>
              <a:rPr lang="ru-RU" sz="1200" b="1" dirty="0" smtClean="0"/>
              <a:t>2023. </a:t>
            </a:r>
            <a:r>
              <a:rPr lang="ru-RU" sz="1200" b="1" dirty="0"/>
              <a:t>— 482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Предусматривает изучение прикладного программного обеспечения и информационных ресурсов в области профессиональной деятельности (текстовые редакторы, табличные процессоры), а также автоматизированных рабочих мест специалистов и их локальных и отраслевых сетей. Рассматриваются основные принципы, методы и свойства информационных и коммуникационных технологий и их эффективность; интегрированные информационные системы и проблемно-ориентированные пакеты прикладных программ по отраслям и сферам деятельности; информационно-справочные системы и системы прогнозирования.</a:t>
            </a:r>
          </a:p>
        </p:txBody>
      </p:sp>
      <p:pic>
        <p:nvPicPr>
          <p:cNvPr id="4" name="Picture 4" descr="Обложка книги ИНФОРМАТИКА И ИНФОРМАЦИОННЫЕ ТЕХНОЛОГИИ Гаврилов М. В., Климов В. 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62" y="3228031"/>
            <a:ext cx="2779846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7348" y="3944202"/>
            <a:ext cx="65571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Гаврилов М. В.</a:t>
            </a:r>
            <a:r>
              <a:rPr lang="ru-RU" sz="1200" b="1" i="1" dirty="0"/>
              <a:t> </a:t>
            </a:r>
            <a:r>
              <a:rPr lang="ru-RU" sz="1200" b="1" dirty="0"/>
              <a:t> Информатика и информационные технологии : учебник для СПО / М. В. Гаврилов, В. А. Климов. — </a:t>
            </a:r>
            <a:r>
              <a:rPr lang="ru-RU" sz="1200" b="1" dirty="0" smtClean="0"/>
              <a:t>5-е </a:t>
            </a:r>
            <a:r>
              <a:rPr lang="ru-RU" sz="1200" b="1" dirty="0"/>
              <a:t>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</a:t>
            </a:r>
            <a:r>
              <a:rPr lang="ru-RU" sz="1200" b="1" dirty="0" smtClean="0"/>
              <a:t>355</a:t>
            </a:r>
            <a:r>
              <a:rPr lang="ru-RU" sz="1200" b="1" dirty="0"/>
              <a:t>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приводятся основные понятия по информатике и информационным технологиям, описаны принципы работы с современными прикладными программными средствами в Интернете. Особое внимание уделено законодательной и технической защите от несанкционированного доступа, средствам антивирусной защиты. Приводятся подробные пояснения, советы и рекомендации по практической работе с описываемыми средствами и технологиями.</a:t>
            </a:r>
          </a:p>
        </p:txBody>
      </p:sp>
    </p:spTree>
    <p:extLst>
      <p:ext uri="{BB962C8B-B14F-4D97-AF65-F5344CB8AC3E}">
        <p14:creationId xmlns:p14="http://schemas.microsoft.com/office/powerpoint/2010/main" val="28753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ожка книги ИНФОРМАЦИОННЫЕ ТЕХНОЛОГИИ Советов Б. Я., Цехановский В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" y="-6984"/>
            <a:ext cx="2395846" cy="35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5654" y="627797"/>
            <a:ext cx="65488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Советов Б. Я. Информационные технологии : учебник для СПО / Б. Я. Советов, В. В. Цехановский. — 7-е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327 с. -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общества. Раскрыты содержание, возможности и области применения базовых и прикладных информационных технологий. Наиболее важным для будущих профессионалов является то, что в учебном издании приведена инструментальная база с раскрытием программных, технических и методических средств информационных технологий.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5654" y="3411939"/>
            <a:ext cx="65488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Организационное и правовое обеспечение информационной безопасности : учебник и практикум для СПО / Т. А. Полякова, А. А. Стрельцов, С. Г. Чубукова, В. А. Ниесов ; ответственный редактор Т. А. Полякова, А. А. Стрельцов.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325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человека, общества и государства. Подробно освещены основные институты правового обеспечений информационной безопасности: правовые режимы защиты информации, государственной, служебной и коммерческой тайн, персональных данных, юридической ответственности за правонарушения в области информационной безопасности, а также структура организационного обеспечения информационной безопасности. Рассмотрены проблемы формирования правового режима международной информационной безопасности. Значительное внимание уделено организационным аспектам управления защитой информационных систем. </a:t>
            </a:r>
          </a:p>
        </p:txBody>
      </p:sp>
      <p:pic>
        <p:nvPicPr>
          <p:cNvPr id="5" name="Picture 6" descr="Обложка книги ОРГАНИЗАЦИОННОЕ И ПРАВОВОЕ ОБЕСПЕЧЕНИЕ ИНФОРМАЦИОННОЙ БЕЗОПАСНОСТИ Полякова Т. А., Стрельцов А. А., Чубукова С. Г., Ниесов В. А. ; Отв. ред. Полякова Т. А., Стрельцов А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14700"/>
            <a:ext cx="2592288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6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нженерная граф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22551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0690" y="807614"/>
            <a:ext cx="6625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Куликов В. П. Инженерная графика : учебник / В. П. Куликов.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284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Учебник охватывает все темы, предусмотренные программой курса «Инженерная графика». Особенность учебника состоит в том, что теоретический материал сочетается с практическими примерами из области машиностроения и правилами выполнения конструкторских документов, отраженных в стандартах. Учебный материал оформлен как текстовый конструкторский документ по стандартам </a:t>
            </a:r>
            <a:r>
              <a:rPr lang="ru-RU" sz="1200" dirty="0" smtClean="0"/>
              <a:t>ЕСКД. Соответствует </a:t>
            </a:r>
            <a:r>
              <a:rPr lang="ru-RU" sz="1200" dirty="0"/>
              <a:t>ФГОС СПО последнего поколения.</a:t>
            </a:r>
            <a:endParaRPr lang="ru-RU" sz="1200" b="1" dirty="0"/>
          </a:p>
        </p:txBody>
      </p:sp>
      <p:pic>
        <p:nvPicPr>
          <p:cNvPr id="4" name="Picture 2" descr="Инжене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" y="3501008"/>
            <a:ext cx="2304256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6550" y="4238643"/>
            <a:ext cx="6480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Березина Н. А. Инженерная графика : учебное пособие / Н. А. Березина. – Москва : Альфа-М, НИЦ ИНФРА-М, 2022. — 271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sz="1200" dirty="0"/>
              <a:t>Рассматриваются вопросы графического оформления чертежей, схем и печатных плат, даются основы начертательной геометрии, проекционного, технического и строительного черчения.</a:t>
            </a:r>
          </a:p>
        </p:txBody>
      </p:sp>
    </p:spTree>
    <p:extLst>
      <p:ext uri="{BB962C8B-B14F-4D97-AF65-F5344CB8AC3E}">
        <p14:creationId xmlns:p14="http://schemas.microsoft.com/office/powerpoint/2010/main" val="411690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нформатика и информационные технологии в профессиональной 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8" y="188640"/>
            <a:ext cx="21841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1887" y="477940"/>
            <a:ext cx="64853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Прохорский Г. В. Информатика и информационные технологии в профессиональной деятельности : учебное пособие / Г. В. Прохорский.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247 </a:t>
            </a:r>
            <a:r>
              <a:rPr lang="ru-RU" sz="1200" b="1" dirty="0"/>
              <a:t>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Посвящено изучению принципов построения и методов работы с информационными технологиями и системами, используемыми в различных областях профессиональной деятельности. В курсе рассматриваются закономерности создания и функционирования информационных систем; основы государственной политики в области информатизации; методы и средства поиска, систематизации и обработки деловой информации. Целью курса является формирование и развитие компетенций студентов в области информатики и современных информационных технологий, используемых в туристической индустрии.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789040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Куприянов Д. В. Информационное обеспечение профессиональной деятельности : учебник и практикум для СПО / Д. В. Куприянов. — М</a:t>
            </a:r>
            <a:r>
              <a:rPr lang="ru-RU" sz="1200" b="1" dirty="0"/>
              <a:t>осква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255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Книга была, есть и остается основным источником знаний и основным средством научных коммуникаций. Но как найти нужные и наиболее значимые источники информации? Как быть в курсе последних достижений в научной деятельности? Это не самоучитель, но книга для работы в классе. Многие вопросы в ней только обозначаются, а не расписываются детально, и автор делает это осознанно, ставя целью научить студента работать с книгой, со справочными системами, с ресурсами Интернета. Учебник направлен на решение практических, важных для каждого современного профессионала задач. В нем присутствует комплекс заданий и упражнений, способствующий лучшему усвоению знаний учащимся.</a:t>
            </a:r>
          </a:p>
        </p:txBody>
      </p:sp>
      <p:pic>
        <p:nvPicPr>
          <p:cNvPr id="5" name="Picture 2" descr="Обложка книги ИНФОРМАЦИОННОЕ ОБЕСПЕЧЕНИЕ ПРОФЕССИОНАЛЬНОЙ ДЕЯТЕЛЬНОСТИ Куприянов Д. В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1" y="3337897"/>
            <a:ext cx="2493942" cy="351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37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566" y="356260"/>
            <a:ext cx="65419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Зимин В. П. Информатика. Лабораторный практикум в 2 ч. Часть 1 : учебное пособие для СПО / В. П. Зимин. — 2-е изд., испр. и доп. — Москва: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126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Практикум формирует компетенции учащихся в объеме, предусмотренном требованиями стандарта среднего (полного) общего образования по информатике. В настоящее время компьютеры стали распространенным повсеместно оборудованием, но тем не менее, начальный уровень знаний и умений, имеющийся у студентов первых курсов в области информатики, различный и в основном колеблется от низкого уровня до среднего. Учебное пособие поможет студентам повысить свой уровень знания информатики. Пособие состоит из двух частей. В первой части представлены лабораторные работы на формирование базовых навыков в работе с компьютером: работа с файловой системой и сжатием данных в операционной системе MS Windows, работа с текстовыми и графическими редакторами, работа в сети Интернет. </a:t>
            </a:r>
          </a:p>
        </p:txBody>
      </p:sp>
      <p:pic>
        <p:nvPicPr>
          <p:cNvPr id="17410" name="Picture 2" descr="Обложка книги ИНФОРМАТИКА. ЛАБОРАТОРНЫЙ ПРАКТИКУМ В 2 Ч. ЧАСТЬ 1 Зимин В. П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239271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59" y="3859481"/>
            <a:ext cx="65527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Зимин В. П. Информатика. Лабораторный практикум в 2 ч. Часть 2 : учебное пособие для СПО / В. П. Зимин. — 2-е изд. — Москва: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153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Практикум формирует компетенции учащихся в объеме, предусмотренном требованиями стандарта среднего (полного) общего образования по информатике. В настоящее время компьютеры стали распространенным повсеместно оборудованием, но тем не менее, начальный уровень знаний и умений, имеющийся у студентов первых курсов в области информатики, различный и в основном колеблется от низкого уровня до среднего. Учебное пособие поможет студентам повысить свой уровень знания информатики. Пособие состоит из двух частей. </a:t>
            </a:r>
            <a:r>
              <a:rPr lang="ru-RU" sz="1200" dirty="0" smtClean="0"/>
              <a:t>Во </a:t>
            </a:r>
            <a:r>
              <a:rPr lang="ru-RU" sz="1200" dirty="0"/>
              <a:t>второй части содержатся задания по работе с Turbo Pascal и математическим пакетом MathCAD. Каждая из лабораторных работ содержит теоретическую часть и методические указания по выполнению.</a:t>
            </a:r>
          </a:p>
        </p:txBody>
      </p:sp>
      <p:pic>
        <p:nvPicPr>
          <p:cNvPr id="17412" name="Picture 4" descr="Обложка книги ИНФОРМАТИКА. ЛАБОРАТОРНЫЙ ПРАКТИКУМ В 2 Ч. ЧАСТЬ 2 Зимин В. П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6" y="3393872"/>
            <a:ext cx="241749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6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898" y="1816926"/>
            <a:ext cx="75215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ОП.09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ПРАВОВОЕ </a:t>
            </a:r>
            <a:r>
              <a:rPr lang="ru-RU" sz="3200" b="1" dirty="0"/>
              <a:t>ОБЕСПЕЧЕНИЕ ПРОФЕССИОНАЛЬНОЙ ДЕЯТЕЛЬНОСТИ/СОЦИАЛЬНАЯ АДАПТАЦИЯ И ОСНОВЫ СОЦИАЛЬНО-ПРАВОВЫХ ЗНАНИЙ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9639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91" y="498764"/>
            <a:ext cx="65537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Волков А. М. Правововые основы профессиональной деятельности : учебник для СПО / А. М. Волков. — 2-е изд., перераб. и доп. — Москва : Издательство Юрайт, 2023. — 345 с.</a:t>
            </a:r>
            <a:r>
              <a:rPr lang="ru-RU" sz="1200" b="1" dirty="0" smtClean="0"/>
              <a:t>— </a:t>
            </a:r>
            <a:r>
              <a:rPr lang="ru-RU" sz="1200" b="1" dirty="0"/>
              <a:t>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«Правововые основы профессиональной деятельности» излагаются ключевые понятия и категории современной юридической науки. Книга позволяет получить полные, системные знания, необходимые для успешного освоения других учебных юридических дисциплин. Исходя из традиционного представления о теории государства и теории права как единой отрасли науки и учебной дисциплины, автор в то же время стоит на позиции, согласно которой проблемы государства должны рассматриваться лишь в той мере, в какой это необходимо для более углубленного понимания сущности и предназначения права, механизмов его действия, создания, реализации.</a:t>
            </a:r>
          </a:p>
        </p:txBody>
      </p:sp>
      <p:pic>
        <p:nvPicPr>
          <p:cNvPr id="18434" name="Picture 2" descr="Обложка книги ПРАВОВЫЕ ОСНОВЫ ПРОФЕССИОНАЛЬНОЙ ДЕЯТЕЛЬНОСТИ Волков А. М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4117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8816" y="3752603"/>
            <a:ext cx="6565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Анисимов А. П.  Правовое обеспечение профессиональной деятельности : учебник и практикум для СПО / А. П. Анисимов, А. Я. Рыженков, А. Ю. Чикильдина ; под редакцией А. Я. Рыженкова. — </a:t>
            </a:r>
            <a:r>
              <a:rPr lang="ru-RU" sz="1200" b="1" dirty="0" smtClean="0"/>
              <a:t>6-е </a:t>
            </a:r>
            <a:r>
              <a:rPr lang="ru-RU" sz="1200" b="1" dirty="0"/>
              <a:t>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344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Курс входит в образовательную программу подготовки студентов. В нем раскрываются основные понятия общей теории права и государства, а также отраслевых дисциплин. Особое внимание уделяется рассмотрению норм конституционного, гражданского, уголовного, трудового, экологического и иных отраслей права.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 Курс может представлять интерес для студентов неюридических специальностей образовательных учреждений среднего профессионального образования, а также для преподавателей, аспирантов, государственных и муниципальных служащих.</a:t>
            </a:r>
          </a:p>
        </p:txBody>
      </p:sp>
      <p:pic>
        <p:nvPicPr>
          <p:cNvPr id="18436" name="Picture 4" descr="Обложка книги ПРАВОВОЕ ОБЕСПЕЧЕНИЕ ПРОФЕССИОНАЛЬНОЙ ДЕЯТЕЛЬНОСТИ Анисимов А. П., Рыженков А. Я., Осетрова А. Ю., Попова О. В. ; Под ред. Рыженкова А.Я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3284984"/>
            <a:ext cx="2664297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34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96883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Правовое обеспечение профессиональной деятельности : учебник и практикум для СПО / А. П. Альбов [и др.] ; под общей редакцией А. П. Альбова, С. В. Николюкина. — 2-е изд.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458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учебнике раскрываются основные категории и отрасли права Российской Федерации, социальная ценность системы права как наиболее эффективного способа упорядочения общественных отношений. Учебник состоит из трех частей. В Общей части излагаются теоретико-правовые основы знаний о государстве и праве. Особенная часть посвящена основам следующих отраслей права: конституционное право, административное право, трудовое право, гражданское право, семейное право, налоговое право, финансовое право, уголовное право и экологическое право. В практикум включены тестовые задания и кроссворды, которые будут полезны для студентов при проверке своих знаний.</a:t>
            </a:r>
          </a:p>
        </p:txBody>
      </p:sp>
      <p:pic>
        <p:nvPicPr>
          <p:cNvPr id="19458" name="Picture 2" descr="Обложка книги ПРАВОВОЕ ОБЕСПЕЧЕНИЕ ПРОФЕССИОНАЛЬНОЙ ДЕЯТЕЛЬНОСТИ Под общ. ред. Альбова А.П., Николюкина С.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6216"/>
            <a:ext cx="2392710" cy="36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132612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Некрасов С.И. Правовое обеспечение профессиональной деятельности : учебное пособие для СПО / Некрасов С.И., </a:t>
            </a:r>
            <a:r>
              <a:rPr lang="ru-RU" sz="1200" b="1" dirty="0" smtClean="0"/>
              <a:t>Зайцева - Савкович </a:t>
            </a:r>
            <a:r>
              <a:rPr lang="ru-RU" sz="1200" b="1" dirty="0"/>
              <a:t>Е.В., Питрюк А.В. — Москва : Юстиция, 2022. — 211 с. 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Кратко раскрывается содержание дисциплины «Правовое обеспечение профессиональной деятельности» с учетом последних изменений российского законодательства. Рассматриваются основные положения теории государства и права, характерные особенности международного права и российской системы права, базовые положения конституционного права Российской Федерации и их конкретизация в рамках отдельных отраслей права.</a:t>
            </a:r>
          </a:p>
        </p:txBody>
      </p:sp>
      <p:pic>
        <p:nvPicPr>
          <p:cNvPr id="19460" name="Picture 4" descr="Правовое обеспечение профессиональной дея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73016"/>
            <a:ext cx="2256185" cy="31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72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91" y="498764"/>
            <a:ext cx="65537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Правовое обеспечение профессиональной деятельности : учебник для СПО / В. И. Авдийский [и др.] ; под редакцией В. И. Авдийского. — 4-е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333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глубокие знания в области основных институтов права для последующего использования его возможностей в обеспечении и повышении эффективности экономической деятельности хозяйствующих субъектов и народного хозяйства страны в целом. Материал основан на новейших нормативных правовых актах Российской Федерации. Основной акцент сделан на тех законодательных актах, которые составляют правовую основу будущей профессиональной деятельности студентов-экономистов. После каждой главы в целях улучшения качества усвоения материала приведены вопросы и задания для самостоятельной подготовки, а также списки рекомендуемой литературы.</a:t>
            </a:r>
          </a:p>
        </p:txBody>
      </p:sp>
      <p:pic>
        <p:nvPicPr>
          <p:cNvPr id="20482" name="Picture 2" descr="Обложка книги ПРАВОВОЕ ОБЕСПЕЧЕНИЕ ПРОФЕССИОНАЛЬНОЙ ДЕЯТЕЛЬНОСТИ Под ред. Авдийского В.И., Букалеровой Л. А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5128"/>
            <a:ext cx="2392710" cy="37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4061360"/>
            <a:ext cx="64807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права : учебник и практикум для СПО / А. А. Вологдин [и др.] ; под общей редакцией А. А. Вологдина. — 4-е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413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подготовлен авторским коллективом Всероссийской академии внешней торговли на основе многолетнего опыта преподавания юридических дисциплин будущим экономистам, финансистам и менеджерам и призван содействовать системному и комплексному изучению правового регулирования, а также формированию навыков юридического мышления. Содержание курса раскрывает основные понятия и категории права, систему отраслей российского права, включая конституционное, административное, гражданское, семейное, трудовое, финансовое, уголовное право, судебный процесс, соотношение и взаимодействие российского права с международным правом. </a:t>
            </a:r>
          </a:p>
        </p:txBody>
      </p:sp>
      <p:pic>
        <p:nvPicPr>
          <p:cNvPr id="20484" name="Picture 4" descr="Обложка книги ОСНОВЫ ПРАВА Под общ. ред. Вологдина  А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9000"/>
            <a:ext cx="2664296" cy="36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87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36912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ОП.10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ЭКОНОМИКА ОРГАНИЗАЦИИ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73785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76672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Экономика организации : учебник для СПО / Е. Н. Клочкова, В. И. Кузнецов, Т. Е. Платонова, Е. С. Дарда ; под редакцией Е. Н. Клочковой.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382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функционирования. В издании освещена вся система взаимосвязанных показателей, характеризующая основные области деятельности организаций, представлены методы статистического анализа и оценки финансовых, производственно-экономических результатов деятельности предприятия, выявления факторов, определяющих эффективность работы. Учебник содержит множество конкретных примеров. В конце каждой главы предусмотрены вопросы для самоконтроля, а также практические задания, позволяющие проверить качество усвоения изложенного материала. </a:t>
            </a:r>
          </a:p>
        </p:txBody>
      </p:sp>
      <p:pic>
        <p:nvPicPr>
          <p:cNvPr id="21506" name="Picture 2" descr="Обложка книги ЭКОНОМИКА ОРГАНИЗАЦИИ Клочкова Е. Н., Кузнецов В. И., Платонова Т. Е., Дарда Е. С. ; Под ред. Клочковой Е.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" y="7928"/>
            <a:ext cx="2387326" cy="36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978234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 : учебник и практикум для СПО / Л. А. Чалдаева [и др.] ; под редакцией Л. А. Чалдаевой, А. В. Шарковой.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344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содержит подробно изложенный материал, который позволит получить целостное представление об устройстве экономики организации и ее роли в экономической системе страны. Изложение классических основ экономической теории сочетается с освещением актуальных проблем управления организацией: инновационно-инвестиционная, социально ответственная деятельность организации и др. Практикум, представленный как задачами с разбором решений, так и многочисленными заданиями для самостоятельного выполнения, позволит развить навыки, необходимые будущему управленцу. </a:t>
            </a:r>
          </a:p>
        </p:txBody>
      </p:sp>
      <p:pic>
        <p:nvPicPr>
          <p:cNvPr id="21508" name="Picture 4" descr="Обложка книги ОСНОВЫ ЭКОНОМИКИ ОРГАНИЗАЦИИ Под ред. Чалдаевой Л. А., Шарковой А. В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802"/>
            <a:ext cx="2664296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94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Экономика организации (предприят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01008"/>
            <a:ext cx="2256186" cy="32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7" y="3848669"/>
            <a:ext cx="6480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  Экономика организации (предприятия) : учебник / В. Д. Грибов, В. П. Грузинов, В. А. Кузьменко.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407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основные вопросы, связанные с деятельностью организации в условиях рыночных отношений. Рассмотрены механизм функционирования и организационно-правовые формы предприятий, вопросы организации производственного процесса, пути повышения качества продукции, роль основного и оборотного капитала. Освещены вопросы логистики, ценообразования, оплаты труда и управления финансами. Дан анализ экономических показателей в оценке эффективности работы предприятия. Уделено внимание принципам внешнеэкономической деятельности.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3818" y="581890"/>
            <a:ext cx="64706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организации. Практикум : учебное пособие для СПО / Л. А. Чалдаева [и др.] ; под редакцией Л. А. Чалдаевой, А. В. Шарковой.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299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Перед вами Практикум, созданный в помощь для усвоения материала, изложенного в учебнике «Экономика организации» под редакцией профессора Л. А. Чалдаевой и профессора А. В. Шарковой. Оба издания подготовлены одним коллективом авторов. Каждая из 18 глав Практикума содержит введение с кратким изложением теоретического материала, задачи, тесты, практические задания с элементами исследовательского характера, открытые вопросы или вопросы для размышления, ситуационные задания. Особое внимание уделено кейсам и заданиям по работе со справочно-правовыми системами.</a:t>
            </a:r>
          </a:p>
        </p:txBody>
      </p:sp>
      <p:pic>
        <p:nvPicPr>
          <p:cNvPr id="22530" name="Picture 2" descr="Обложка книги ОСНОВЫ ЭКОНОМИКИ ОРГАНИЗАЦИИ. ПРАКТИКУМ Под ред. Чалдаевой Л. А., Шарковой А. 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71400"/>
            <a:ext cx="273630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91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8" y="320634"/>
            <a:ext cx="6470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Мокий М. С.  Экономика организации : учебник и практикум для СПО / М. С. Мокий, О. В. Азоева, В. С. Ивановский ; под редакцией М. С. Мокия. — 4-е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297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сущностные вопросы возникновения, деятельности и эффективного управления организацией. Основной упор сделан на понимание тех аспектов, которые являются общими для любых организаций и фирм независимо от форм собственности и отраслевой принадлежности. Для удобства читателей в тексте выделены ключевые понятия и определения по теме, которые необходимо знать и понимать. Каждая тема содержит вопросы и задания для самопроверки и закрепления знаний, в конце дается резюме, обобщающее материал, изложенный в параграфах. В заключение теоретического раздела приводится краткое изложение его основных положений, которое поможет сформировать у читателя общее представление о предмете и «ухватить» основную идею. </a:t>
            </a:r>
          </a:p>
        </p:txBody>
      </p:sp>
      <p:pic>
        <p:nvPicPr>
          <p:cNvPr id="23554" name="Picture 2" descr="Обложка книги ЭКОНОМИКА ОРГАНИЗАЦИИ Мокий М. С., Азоева О. В., Ивановский В. С. ; Под ред. Мокия М.С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840"/>
            <a:ext cx="2483768" cy="37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2949" y="4203509"/>
            <a:ext cx="6593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  Экономика организации (предприятия). Практикум : учебное пособие / В. Д. Грибов. — Москва : КноРус, 2022. — 196 с. 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Содержит вопросы для обсуждения на семинарах, задания и задачи по важнейшим темам дисциплины «Экономика организации (предприятия)», тесты для оценки полученных знаний и контрольные вопросы по каждой теме. Позволит углубить освоение каждой темы курса, проверить уровень полученных студентами теоретических знаний, привлечь внимание студентов к важнейшим аспектам каждой темы дисциплины.</a:t>
            </a:r>
          </a:p>
        </p:txBody>
      </p:sp>
      <p:pic>
        <p:nvPicPr>
          <p:cNvPr id="5" name="Picture 4" descr="Экономика организации (предприятия).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13209"/>
            <a:ext cx="2184177" cy="31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943" y="71252"/>
            <a:ext cx="6550992" cy="350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Вышнепольский И. С.  Техническое черчение : учебник для СПО / И. С. Вышнепольский. — 10-е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319 с. — (Профессиональное образование). </a:t>
            </a:r>
            <a:endParaRPr lang="ru-RU" sz="1200" b="1" dirty="0" smtClean="0"/>
          </a:p>
          <a:p>
            <a:endParaRPr lang="ru-RU" sz="1200" dirty="0"/>
          </a:p>
          <a:p>
            <a:pPr algn="just"/>
            <a:r>
              <a:rPr lang="ru-RU" sz="1200" dirty="0"/>
              <a:t>В учебнике изложены основы геометрического и проекционного черчения, рассмотрены вопросы выполнения и чтения машиностроительных чертежей и схем. Издание содержит краткое изложение теории и упражнения по основным вопросам технического черчения: оформлению чертежей, геометрическим построениям, выполнению и чтению чертежей в системе прямоугольных и аксонометрических проекций, по сечениям и разрезам, по всем вопросам рабочих чертежей и эскизов деталей, изображению и обозначению резьб, правилам вычерчивания зубчатых колес и других изделий, по сборочным чертежам и схемам. Учебник неоднократно издавался не только на русском, но и на многих иностранных языках. При переиздании в учебник вносились изменения, связанные с изменением стандартов Единой системы конструкторской документации (ЕСКД), перерабатывались отдельные параграфы, поэтому учебник соответствует современным требованиям и является одним из лучших среди подобных.</a:t>
            </a:r>
          </a:p>
        </p:txBody>
      </p:sp>
      <p:pic>
        <p:nvPicPr>
          <p:cNvPr id="3" name="Picture 4" descr="Техническое черчение 10-е изд., пер. и доп. Учебник для СП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5" y="116632"/>
            <a:ext cx="221664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59" y="3562596"/>
            <a:ext cx="6621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Кувшинов Н.С. Инженерная и компьютерная графика : учебник / Н.С. Кувшинов, Т.Н. Скоцкая.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234 </a:t>
            </a:r>
            <a:r>
              <a:rPr lang="ru-RU" sz="1200" b="1" dirty="0"/>
              <a:t>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вопросы инженерной графики во взаимосвязи с компьютерной 2D- и </a:t>
            </a:r>
            <a:r>
              <a:rPr lang="ru-RU" sz="1200" dirty="0" smtClean="0"/>
              <a:t>3D-графикой. В </a:t>
            </a:r>
            <a:r>
              <a:rPr lang="ru-RU" sz="1200" dirty="0"/>
              <a:t>разделе 1 «Инженерная графика» приведены основные требования ГОСТ ЕСКД к выполнению и оформлению чертежей. Рассмотрены вопросы проекционного черчения, приведены многочисленные примеры выполнения и оформления эскизов, учебных чертежей, а также рабочих чертежей деталей и сборочных единиц из реальных изделий приборостроения.</a:t>
            </a:r>
            <a:br>
              <a:rPr lang="ru-RU" sz="1200" dirty="0"/>
            </a:br>
            <a:r>
              <a:rPr lang="ru-RU" sz="1200" dirty="0"/>
              <a:t>В разделе 2 «Компьютерная 2D- и 3D-графика» рассмотрены вопросы деталирования чертежей общего вида, создание сборочных чертежей изделий, выполнение схем электрических принципиальных. На основе графического пакета AutoCAD и современной технологии «3D-модель— 2D-модель— 2D-чертеж» показана последовательность выполнения и оформления рабочих чертежей деталей и изделий приборостроения. Приложение содержит условные графические обозначения элементов для схем электрических принципиальных.</a:t>
            </a:r>
          </a:p>
        </p:txBody>
      </p:sp>
      <p:pic>
        <p:nvPicPr>
          <p:cNvPr id="5" name="Picture 2" descr="Инженерная и компьюте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9" y="3574073"/>
            <a:ext cx="2280000" cy="31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13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983179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Коршунов В. В. Экономика организации : учебник и практикум для СПО  / В. В. Коршунов. — 5-е изд., перераб. и доп. — Москва :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347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все стороны деятельности предприятия с момента выбора организационно-правовой формы, организации производства и управления, реализации продукции и формирования прибыли до анализа результатов деятельности и выбора направлений дальнейшего развития. После изложения теоретического материала в книге приведена практическая часть: задачи с решениями, задания для самостоятельной проработки. Таким образом проверяются и закрепляются знания учебного материала, вырабатываются навыки анализа конкретных ситуаций в деятельности субъекта хозяйствования, что позволяет принимать верные решения по выбору направлений дальнейшего развития деятельности предприятия.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</a:t>
            </a:r>
          </a:p>
        </p:txBody>
      </p:sp>
      <p:pic>
        <p:nvPicPr>
          <p:cNvPr id="24578" name="Picture 2" descr="Обложка книги ЭКОНОМИКА ОРГАНИЗАЦИИ Коршунов В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572"/>
            <a:ext cx="2411760" cy="37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02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21" y="2756848"/>
            <a:ext cx="7148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ОП.11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МЕНЕДЖМЕНТ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3536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2" y="300251"/>
            <a:ext cx="65351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Астахова Н. И. Менеджмент : учебник для СПО / Н. И. Астахова, Г. И. Москвитин ; под общ. ред. Н. И. Астаховой, Г. И. Москвитина. — М</a:t>
            </a:r>
            <a:r>
              <a:rPr lang="ru-RU" sz="1200" b="1" dirty="0"/>
              <a:t>осква 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422 с. </a:t>
            </a:r>
            <a:r>
              <a:rPr lang="ru-RU" sz="1200" b="1" dirty="0"/>
              <a:t>— (Профессиональное образование).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основы методологии и методики современного управления, процесс разработки и оптимизации управленческих решений и методы управления. Особое внимание уделено социальным факторам управления, профессиональным и личностным качествам менеджера, вопросам власти и лидерства, организации личной работы руководителя, а также конфликтам и изучению психологического климата в коллективе. Проанализирован зарубежный и отечественный опыт менеджмента, рассмотрен системный подход в управлении организацией, перспективные направления ее развития, а также элементы организационной культуры. Каждый параграф главы заканчивается контрольными вопросами, предназначенными для систематизации и проверки знаний, заданиями для самостоятельной работы.</a:t>
            </a:r>
          </a:p>
        </p:txBody>
      </p:sp>
      <p:pic>
        <p:nvPicPr>
          <p:cNvPr id="3" name="Picture 2" descr="Обложка книги МЕНЕДЖМЕНТ Астахова Н. И., Москвитин Г. И. ; Под общ. ред. Астаховой Н.И., Москвитина Г.И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0"/>
            <a:ext cx="2736304" cy="38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9302" y="3861048"/>
            <a:ext cx="65624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Гапоненко А. Л. Менеджмент : учебник и практикум для СПО / А. Л. Гапоненко ; отв. ред. А. Л. Гапоненко. — М</a:t>
            </a:r>
            <a:r>
              <a:rPr lang="ru-RU" sz="1200" b="1" dirty="0"/>
              <a:t>осква 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396 с</a:t>
            </a:r>
            <a:r>
              <a:rPr lang="x-none" sz="1200" b="1" smtClean="0"/>
              <a:t>.</a:t>
            </a:r>
            <a:r>
              <a:rPr lang="ru-RU" sz="1200" b="1" dirty="0"/>
              <a:t>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раскрыты предмет, эволюция и современная практика менеджмента, его основные функции и методы. Отражены современные подходы и технологии таких специальных видов менеджмента, как стратегический и инновационный. Показаны особенности управления эффективностью, представлены новые информационные технологии управления. Раскрыты особенности становления и развития современных сетевых структур управления. Изучение учебника предполагает широкое применение практических занятий, консультаций, деловых игр, тренингов, разбора конкретных управленческих ситуаций. Теоретический материал иллюстрирует большое количество примеров, в конце глав представлены вопросы для самоконтроля.</a:t>
            </a:r>
          </a:p>
        </p:txBody>
      </p:sp>
      <p:pic>
        <p:nvPicPr>
          <p:cNvPr id="5" name="Picture 2" descr="Обложка книги МЕНЕДЖМЕНТ Гапоненко А. Л. ; Отв. ред. Гапоненко А. Л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" y="3496364"/>
            <a:ext cx="2392710" cy="35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07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5254" y="669008"/>
            <a:ext cx="6562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Иванова И. А.</a:t>
            </a:r>
            <a:r>
              <a:rPr lang="ru-RU" sz="1200" dirty="0"/>
              <a:t>  </a:t>
            </a:r>
            <a:r>
              <a:rPr lang="ru-RU" sz="1200" b="1" dirty="0"/>
              <a:t>Менеджмент : учебник и практикум для СПО / И. А. Иванова, А. М. Сергеев.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305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Менеджмент в данном учебнике рассматривается в различных аспектах: и как научная дисциплина, и как средство управления компанией и ее выживаемостью (например, за счет инноваций), и как форма отношений между людьми. Особенность учебника особое внимание к роли человека как ключевого стратегического ресурса современной организации и поведенческим аспектам менеджмента в целом. В нем рассматриваются как классические, так и современные теории управления, которые полезно знать не только студентам, но и практикующим менеджерам.</a:t>
            </a:r>
          </a:p>
        </p:txBody>
      </p:sp>
      <p:pic>
        <p:nvPicPr>
          <p:cNvPr id="3" name="Picture 4" descr="Обложка книги МЕНЕДЖМЕНТ Иванова И. А., Сергеев А. М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72" y="-99392"/>
            <a:ext cx="2736304" cy="37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Менедж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215742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4258100"/>
            <a:ext cx="6552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Казначевская Г. Б. Менеджмент : учебник / Г.Б. Казначевская.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240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самоменеджмента.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25818448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62272"/>
            <a:ext cx="6433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 Менеджмент : учебное пособие / В. Д. Грибов.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275 с.  — (Среднее профессиональное образование</a:t>
            </a:r>
            <a:r>
              <a:rPr lang="ru-RU" sz="1200" b="1" dirty="0" smtClean="0"/>
              <a:t>). 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Проанализирован весь круг вопросов, содержащихся в образовательном стандарте по дисциплине «Менеджмент». Содержание работы достаточно полно отражает современную проблематику управления организацией в условиях рыночных отношений. Рассмотрены цели, функции и методы управления, вопросы стратегического, инновационного и финансового менеджмента, управления персоналом, конфликтами и стрессами, другие аспекты современного менеджмента. Содержит практикум по всем темам курса, включающий в себя вопросы для обсуждения, тесты, практические задания.</a:t>
            </a:r>
          </a:p>
        </p:txBody>
      </p:sp>
      <p:pic>
        <p:nvPicPr>
          <p:cNvPr id="3" name="Picture 4" descr="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2" y="116632"/>
            <a:ext cx="2296985" cy="31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219982"/>
            <a:ext cx="64087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Одинцов А. А.  Основы менеджмента : учебное пособие для СПО / А. А. Одинцов.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212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Настоящее учебное пособие посвящено основам менеджмента. В нем представлены методы и функции менеджмента, система менеджмента организации, рассмотрены организационные структуры и проблемы лидерства, раскрыто понятие управленческого риска. Книга дополнена словарем терминов и приложениями, которые помогут студентам освоить материалы учебного пособия.</a:t>
            </a:r>
          </a:p>
        </p:txBody>
      </p:sp>
      <p:pic>
        <p:nvPicPr>
          <p:cNvPr id="5" name="Picture 2" descr="Обложка книги ОСНОВЫ МЕНЕДЖМЕНТА Одинцов А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" y="3140968"/>
            <a:ext cx="2389583" cy="37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02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5" y="770653"/>
            <a:ext cx="654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Райченко А. В. Менеджмент : учебное пособие / А. В. Райченко, И. В. Хохлова. — 2-е изд., перераб. и доп. — Москва : ИНФРА-М, 2021. — 342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пособие, подготовленное в мастерской делового администрирования бизнес-парка «Уникум» Государственного университета управления, адаптирует классическую концепцию менеджмента к стандарту дисциплины в системе среднего профессионального образования. Этим обеспечивается непрерывность, последовательность и преемственность логики построения, изложения и освоения данного курса. </a:t>
            </a:r>
          </a:p>
        </p:txBody>
      </p:sp>
      <p:pic>
        <p:nvPicPr>
          <p:cNvPr id="3" name="Picture 4" descr="https://znanium.com/cover/1190/1190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1" y="116632"/>
            <a:ext cx="2188072" cy="308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8387" y="4107707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Виханский О. С. Менеджмент : учебник / О. С. Виханский, А. И. Наумов. — 6-e изд., перераб. и доп. – Москва : Магистр: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288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освещается широкий круг вопросов менеджмента в деловой организации, функционирующей </a:t>
            </a:r>
            <a:r>
              <a:rPr lang="ru-RU" sz="1200" dirty="0" smtClean="0"/>
              <a:t>в конкурентной </a:t>
            </a:r>
            <a:r>
              <a:rPr lang="ru-RU" sz="1200" dirty="0"/>
              <a:t>рыночной среде. Авторы не ограничиваются изложением теоретического взгляда на менеджмент, а описывают также реальную управленческую практику, ориентируя будущих руководителей на работу в сегодняшних динамичных, быстро меняющихся условиях. </a:t>
            </a:r>
          </a:p>
        </p:txBody>
      </p:sp>
      <p:pic>
        <p:nvPicPr>
          <p:cNvPr id="5" name="Picture 2" descr="https://znanium.com/cover/1185/1185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23224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74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42" y="2292823"/>
            <a:ext cx="7433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ОП.12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БЕЗОПАСНОСТЬ </a:t>
            </a:r>
            <a:r>
              <a:rPr lang="ru-RU" sz="3200" b="1" dirty="0"/>
              <a:t>ЖИЗНЕДЕЯТЕЛЬНОСТИ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26543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6" y="423081"/>
            <a:ext cx="654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 Безопасность жизнедеятельности : учебник / Н.В. Косолапова, Н.А. Прокопенко.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192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особенности и негативные факторы среды обитания современного человека. Содержатся сведения о причинах возникновения чрезвычайных ситуаций различного происхождения, их последствиях и профилактике, о действующей в Российской Федерации системе защиты населения и территорий в условиях мирного и военного времени, о структуре, функционировании и традициях Вооруженных Сил Российской Федерации. Особое внимание уделено организации здорового образа жизни человека как важнейшего фактора физического и творческого долголетия. Подробно освещаются правила оказания первой медицинской помощи пострадавшим в условиях чрезвычайных ситуаций.</a:t>
            </a:r>
          </a:p>
        </p:txBody>
      </p:sp>
      <p:pic>
        <p:nvPicPr>
          <p:cNvPr id="3" name="Picture 2" descr="Безопасность жизне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" y="188640"/>
            <a:ext cx="22499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2006" y="3848668"/>
            <a:ext cx="663448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Беляков Г. И.</a:t>
            </a:r>
            <a:r>
              <a:rPr lang="ru-RU" sz="1200" b="1" i="1" dirty="0"/>
              <a:t> </a:t>
            </a:r>
            <a:r>
              <a:rPr lang="ru-RU" sz="1200" b="1" dirty="0"/>
              <a:t> Основы обеспечения жизнедеятельности и выживание в чрезвычайных ситуациях : учебник для СПО / Г. И. Беляков. — 3-е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354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организационно-правовые вопросы, производственная санитария, техника безопасности, пожарная безопасность, безопасность в чрезвычайных ситуациях, доврачебная помощь пострадавшим при несчастных случаях. Автор имеет многолетний практический опыт, связанный с надзором и контролем состояния охраны труда на предприятиях, поэтому данный учебник при наличии исчерпывающего теоретического материала снабжен реальными примерами из надзорной практики, анализом допускаемых нарушений, примерами несчастных случаев. </a:t>
            </a:r>
          </a:p>
        </p:txBody>
      </p:sp>
      <p:pic>
        <p:nvPicPr>
          <p:cNvPr id="5" name="Picture 4" descr="Обложка книги ОСНОВЫ ОБЕСПЕЧЕНИЯ ЖИЗНЕДЕЯТЕЛЬНОСТИ И ВЫЖИВАНИЕ В ЧРЕЗВЫЧАЙНЫХ СИТУАЦИЯХ Беляков Г. И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50" y="3284984"/>
            <a:ext cx="2686126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01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50376"/>
            <a:ext cx="6374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Безопасность жизнедеятельности : учебник и практикум для СПО / С. В. Абрамова [и др.] ; под общей редакцией В. П. Соломина.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399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рассматриваются причины и типы чрезвычайных ситуаций техногенного, природного и социального характера. Детально проанализированы последствия чрезвычайных ситуаций различного характера и возможные способы защиты от них. Кроме обширного теоретического материала по каждой теме предусмотрены вопросы для подготовки и повторения, ситуационные задачи и источники литературы, предлагаемые для более детального и глубокого изучения вопросов безопасности жизнедеятельности.</a:t>
            </a:r>
          </a:p>
        </p:txBody>
      </p:sp>
      <p:pic>
        <p:nvPicPr>
          <p:cNvPr id="3" name="Picture 2" descr="Обложка книги БЕЗОПАСНОСТЬ ЖИЗНЕДЕЯТЕЛЬНОСТИ Под общ. ред. Соломина В.П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0648"/>
            <a:ext cx="2664296" cy="37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893" y="3944203"/>
            <a:ext cx="65526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Белов С. В.  Безопасность жизнедеятельности и защита окружающей среды (техносферная безопасность) : учебник для СПО / С. В. Белов. — 6-е изд., перераб. и доп. — Москва : Издательство Юрайт, 2023. — 638 с. 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изложены вопросы возникновения учений о безопасности жизнедеятельности человека и защите окружающей его среды. Рассмотрены теоретические основы учения о человеко- и природозащитной деятельности, описаны современный мир опасностей (естественных, антропогенных, техногенных и др.) и проблемы техносферной безопасности. Подробно раскрыты вопросы защиты человека и природы от различных видов опасностей. Рассмотрены мониторинг и контроль опасностей в глобальном масштабе и более подробно в пределах Российской Федерации и отдельных ее </a:t>
            </a:r>
            <a:r>
              <a:rPr lang="ru-RU" sz="1200" dirty="0" smtClean="0"/>
              <a:t>территорий.</a:t>
            </a:r>
            <a:r>
              <a:rPr lang="ru-RU" sz="1200" dirty="0"/>
              <a:t> </a:t>
            </a:r>
          </a:p>
        </p:txBody>
      </p:sp>
      <p:pic>
        <p:nvPicPr>
          <p:cNvPr id="1026" name="Picture 2" descr="Обложка книги БЕЗОПАСНОСТЬ ЖИЗНЕДЕЯТЕЛЬНОСТИ И ЗАЩИТА ОКРУЖАЮЩЕЙ СРЕДЫ (ТЕХНОСФЕРНАЯ БЕЗОПАСНОСТЬ)  С. В. Бело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2555776" cy="38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4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9550" y="454414"/>
            <a:ext cx="65488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Микрюков В. Ю. Безопасность жизнедеятельности : учебник / В. Ю. Микрюков.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282</a:t>
            </a:r>
            <a:r>
              <a:rPr lang="ru-RU" sz="1200" b="1" dirty="0"/>
              <a:t>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Состоит </a:t>
            </a:r>
            <a:r>
              <a:rPr lang="ru-RU" sz="1200" dirty="0"/>
              <a:t>из двух разделов: в первом содержатся сведения о единой государственной системе предупреждения и ликвидации чрезвычайных ситуаций в Российской Федерации, об организации гражданской обороны России, оружии массового поражения и защите от него, о защите при чрезвычайных ситуациях природного, техногенного, экологического и социального характера. Во втором разделе приведена информация о составе и организационной структуре Вооруженных Сил Российской Федерации, системе комплектования, управления и руководства ими, воинской обязанности и порядке прохождения военной службы, а также материал по уставам ВС РФ, огневой, строевой и медико-санитарной подготовке.</a:t>
            </a:r>
          </a:p>
        </p:txBody>
      </p:sp>
      <p:pic>
        <p:nvPicPr>
          <p:cNvPr id="3" name="Picture 4" descr="Безопасность жизне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3" y="116733"/>
            <a:ext cx="22499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9550" y="3513638"/>
            <a:ext cx="65851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Обеспечение безопасности при чрезвычайных ситуациях : учебник / В. А. Бондаренко, С. И. Евтушенко, В. А. Лепихова [и др.]. — 2-е изд. — Москва : РИОР : Инфра-М, 2020. — 224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Рассмотрены </a:t>
            </a:r>
            <a:r>
              <a:rPr lang="ru-RU" sz="1200" dirty="0"/>
              <a:t>основные положения и организация гражданской обороны, приведена структура Единой государственной системы предупреждения и ликвидации чрезвычайных ситуаций (РСЧС), вопросы зашиты и порядка действия населения при природных и техногенных чрезвычайных ситуациях (ЧС). Отдельные главы посвящены экологическим и социально-политическим ЧС, основам военной службы и обороны государства, общим сведениям о ранах, способах остановки кровотечения, а также порядку и правилам оказания первой помощи пострадавшим. В учебнике приведены тестовые вопросы по самоконтролю студентов, а задачи и примеры выполнения практических работ выделены авторским коллективом в отдельное издание «Безопасность жизнедеятельности. </a:t>
            </a:r>
          </a:p>
        </p:txBody>
      </p:sp>
      <p:pic>
        <p:nvPicPr>
          <p:cNvPr id="5" name="Picture 2" descr="https://znanium.com/cover/1846/1846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4" y="3429001"/>
            <a:ext cx="2253826" cy="323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5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157" y="2422566"/>
            <a:ext cx="673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ТЕХНИЧЕСКАЯ </a:t>
            </a:r>
            <a:r>
              <a:rPr lang="ru-RU" sz="3200" b="1" dirty="0"/>
              <a:t>МЕХАНИКА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0730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6805" y="98228"/>
            <a:ext cx="6607195" cy="349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 Безопасность жизнедеятельности. Практикум : учебное пособие / Н. В. Косолапова, Н. А. Прокопенко.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155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Представлен комплекс заданий для выполнения практических работ по основным разделам дисциплины «Безопасность жизнедеятельности». Рассмотрены модели поведения в чрезвычайных ситуациях природного и техногенного характера. Большое внимание отводится освоению основных приемов применения первичных средств пожаротушения, изучению методов и средств дозиметрического контроля радиоактивного заражения и облучения, использованию средств индивидуальной защиты от поражающих факторов ЧС мирного и военного времени, освоению основных приемов оказания первой помощи при кровотечениях, изучению и освоению основных способов выполнения искусственного дыхания.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жизни. </a:t>
            </a:r>
          </a:p>
        </p:txBody>
      </p:sp>
      <p:pic>
        <p:nvPicPr>
          <p:cNvPr id="3" name="Picture 2" descr="Безопасность жизнедеятельности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4716"/>
            <a:ext cx="2273727" cy="32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1188" y="3780430"/>
            <a:ext cx="6525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Бондаренко В. А. Безопасность жизнедеятельности. Практикум : учебное пособие / В. А. Бондаренко, С. И. Евтушенко, В. А. Лепихова. – Москва : ИЦ РИОР, НИЦ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150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Ранее </a:t>
            </a:r>
            <a:r>
              <a:rPr lang="ru-RU" sz="1200" dirty="0"/>
              <a:t>изданный коллективом авторов учебник «Обеспечение безопасности при чрезвычайных ситуациях» был посвящен рассмотрению основных теоретических вопросов курса. В данном пособии приводятся примеры выполнения практических работ, а также методики расчетов последствий от стихийных бедствий и чрезвычайных ситуаций различного характера (геологического, гидрологического, метеорологического, техногенного и др.). В целях обеспечения методического единства с теоретической частью курса даны тестовые вопросы по самоконтролю.</a:t>
            </a:r>
            <a:endParaRPr lang="ru-RU" sz="1200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Picture 4" descr="https://znanium.com/cover/1869/1869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" y="3573016"/>
            <a:ext cx="2358456" cy="31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84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7" y="2552130"/>
            <a:ext cx="8849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ОП.13 </a:t>
            </a:r>
          </a:p>
          <a:p>
            <a:pPr algn="ctr"/>
            <a:r>
              <a:rPr lang="ru-RU" sz="3200" b="1" dirty="0" smtClean="0"/>
              <a:t>СВАРКА </a:t>
            </a:r>
            <a:r>
              <a:rPr lang="ru-RU" sz="3200" b="1" dirty="0"/>
              <a:t>И РЕЗКА МЕТАЛЛОВ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871250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42948" y="1078173"/>
            <a:ext cx="6521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Основы теории сварки и резки металлов : учебник / В. В. Овчинников. —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— 242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общие сведения о сварке, сварных соединениях и швах. Рассмотрены различные способы сварки, методы оценки свариваемости металлов и сплавов, а также методы контроля сварных соединений. Описаны способы резки металлов и сплавов. Освещены вопросы возникновения деформаций и напряжений в сварных соединениях.</a:t>
            </a:r>
          </a:p>
        </p:txBody>
      </p:sp>
      <p:pic>
        <p:nvPicPr>
          <p:cNvPr id="6146" name="Picture 2" descr="Основы теории сварки и резки метал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223224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4442" y="4298868"/>
            <a:ext cx="6530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Оборудование, техника и технология сварки и резки металлов : учебник / В. В. Овчинников.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303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общие сведения о сварке, сварных соединениях и швах. Рассмотрены различные современные способы сварки. Изложены основные сведения по технологии конструкционных материалов. Описаны способы резки металлов и сплавов.</a:t>
            </a:r>
          </a:p>
        </p:txBody>
      </p:sp>
      <p:pic>
        <p:nvPicPr>
          <p:cNvPr id="6148" name="Picture 4" descr="Оборудование, техника и технология сварки и резки метал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232248" cy="30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120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700644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Черепахин А. А.</a:t>
            </a:r>
            <a:r>
              <a:rPr lang="ru-RU" sz="1200" b="1" i="1" dirty="0"/>
              <a:t> </a:t>
            </a:r>
            <a:r>
              <a:rPr lang="ru-RU" sz="1200" b="1" dirty="0"/>
              <a:t> Технология сварочных работ : учебник для СПО / А. А. Черепахин, В. М. Виноградов, Н. Ф. Шпунькин. — 2-е изд., испр.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269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физико-химические свойства получения сварного соединения. Подробно освещены основные методы и способы сварки конструкционных материалов. Даны практические рекомендации по технологии сварки, выбору технологических режимов, используемому технологическому оборудованию, материалам и оснастке. Подробно рассмотрено применение сварочно-наплавочных работ при изготовлении и ремонте автотракторной техники. Контрольные вопросы, представленные после каждой главы учебника, помогут студентам проверить качество усвоения теоретического материала.</a:t>
            </a:r>
          </a:p>
        </p:txBody>
      </p:sp>
      <p:pic>
        <p:nvPicPr>
          <p:cNvPr id="7170" name="Picture 2" descr="Обложка книги ТЕХНОЛОГИЯ СВАРОЧНЫХ РАБОТ Черепахин А. А., Виноградов В. М., Шпунькин Н. Ф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239271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906982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Справочник сварщика : справочник / В. В. Овчинников.  — Москва : КноРус, 2022. — 271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Уделено внимание подготовке деталей к сварке; особенностям технологии ручной сварки покрытыми электродами, сварки плавящимся и неплавящимся электродом в защитных газах, сварке под флюсом, причинам возникновения дефектов в сварных соединениях и мерам, предупреждающим появление дефектов. Даны сведения о методах ручной и автоматической электросварки. Рассмотрены перспективные методы соединения материалов, такие как электронно-лучевая, лазерная, плазменная сварка и фрикционная сварка алюминиевых сплавов. Материал изложен в соответствии с действующими нормативными документами и правилами аттестации сварщиков.</a:t>
            </a:r>
          </a:p>
        </p:txBody>
      </p:sp>
      <p:pic>
        <p:nvPicPr>
          <p:cNvPr id="7172" name="Picture 4" descr="Справочник сварщ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18417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377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498764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Ручная дуговая сварка (наплавка, резка) : учебник / В. В. Овчинников.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248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сведения по материалам, свариваемым ручной дуговой сваркой покрытым электродом, конструкции покрытых электродов, маркам электродов, принципам выбора марки электрода для сварки конкретного металла. Приведены данные по технике выполнения швов в различных пространственных положениях плавящимся покрытым электродом, по технологии выполнения наплавки и резки. Рассмотрены особенности дуговой сварки и наплавки неплавящимся электродом в защитном газе, приведены марки неплавящихся электродов, присадочной проволоки и защитных газов, вопросы технологии дуговой сварки и наплавки неплавящимся электродом в защитном газе различных металлов и сплавов.</a:t>
            </a:r>
          </a:p>
        </p:txBody>
      </p:sp>
      <p:pic>
        <p:nvPicPr>
          <p:cNvPr id="8196" name="Picture 4" descr="Ручная дуговая сварка (наплавка, резк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8" y="188640"/>
            <a:ext cx="22745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3895105"/>
            <a:ext cx="6408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Подготовительные и сборочные операции перед сваркой : учебник / В. В. Овчинников. 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170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слесарные операции, применяющиеся при подготовке неметаллических поверхностей изделий к сварке, виды слесарного инструмента, приспособлений и оборудования, типы сварных соединений и швов и их характеристики, а также способы и приемы выполнения сборочных операций отдельных деталей и изделий в целом под сварку и контроль за их качеством. Даны рекомендации по организации рабочего места и безопасным приемам труда при сварочных работах.</a:t>
            </a:r>
          </a:p>
        </p:txBody>
      </p:sp>
      <p:pic>
        <p:nvPicPr>
          <p:cNvPr id="8198" name="Picture 6" descr="Подготовительные и сборочные операции перед свар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8" y="3429000"/>
            <a:ext cx="2274552" cy="32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229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566" y="1151906"/>
            <a:ext cx="6613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Газовая сварка (наплавка) : учебник / В. В. Овчинников.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204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Основывается </a:t>
            </a:r>
            <a:r>
              <a:rPr lang="ru-RU" sz="1200" dirty="0"/>
              <a:t>на программных материалах по химии, технологии металлов и конструкционных материалов. Содержит сведения о газовой сварке и наплавке металлов, технологии газовой сварки цветных сплавов, сталей и чугунов. Рассмотрено оборудование, применяемое при газовой сварке и наплавке.</a:t>
            </a:r>
          </a:p>
        </p:txBody>
      </p:sp>
      <p:pic>
        <p:nvPicPr>
          <p:cNvPr id="10242" name="Picture 2" descr="Газовая сварка (наплавк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22561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2566" y="4334494"/>
            <a:ext cx="6613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Частично механизированная сварка (наплавка) плавлением в защитном газе : учебник / В. В. Овчинников. — Москва : КноРус, 2021. — 195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Основывается на программных материалах по химии, технологии металлов и конструкционных материалов. Содержит сведения о дуговой сварке в защитных газах, сварке и наплавке металлов, технологии газовой сварки цветных сплавов и сталей. Рассмотрено оборудование, применяемое при дуговой сварке плавлением в защитном газе и наплавке.</a:t>
            </a:r>
          </a:p>
        </p:txBody>
      </p:sp>
      <p:pic>
        <p:nvPicPr>
          <p:cNvPr id="10244" name="Picture 4" descr="Частично механизированная сварка (наплавка) плавлением в защитном газ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256185" cy="31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756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7880" y="1679345"/>
            <a:ext cx="65656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Ткачева Г. В. Сварщик ручной дуговой сварки. Основы профессиональной деятельности : учебно-практическое пособие / Г. В. Ткачева, А. И. Горчаков, С. В. Коровин.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128 с. — </a:t>
            </a:r>
            <a:r>
              <a:rPr lang="ru-RU" sz="1200" b="1" dirty="0" smtClean="0"/>
              <a:t>(Основы профессиональной деятельности).</a:t>
            </a:r>
            <a:endParaRPr lang="ru-RU" sz="1200" b="1" dirty="0"/>
          </a:p>
          <a:p>
            <a:pPr algn="just"/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Дается пошаговый алгоритм решения профессиональных задач, которые составляют 6 компетенций, выделенных авторами в данном виде профессиональной деятельности. Функциональный анализ профессиональных компетенций в пособии выполнен на основе сопряжения ФГОС СПО и профессиональных стандартов. Основной текст данного практико-ориентированного учебного пособия инструментально-практический, его главной целью является формирование способов деятельности, кроме текста этому способствуют большой иллюстративный материал и все другие структурные элементы.</a:t>
            </a:r>
          </a:p>
        </p:txBody>
      </p:sp>
      <p:pic>
        <p:nvPicPr>
          <p:cNvPr id="3" name="Picture 2" descr="Сварщик ручной дуговой сварки. Основы профессиональной 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5" y="1562335"/>
            <a:ext cx="2157311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630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1787856"/>
            <a:ext cx="8195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ПМ.01 ОРГАНИЗАЦИЯ И КОНТРОЛЬ РАБОТ ПО МОНТАЖУ СИСТЕМ ВОДОСНАБЖЕНИЯ И ВОДООТВЕДЕНИЯ, ОТОПЛЕНИЯ, ВЕНТИЛЯЦИИ И КОНДИЦИОНИРОВАНИЯ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40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хнология обслуживания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2" y="116632"/>
            <a:ext cx="228859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614149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Технология обслуживания, ремонт и монтаж отдельных узлов системы водоснабжения : учебник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224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требования по охране труда при проведении работ по техническому обслуживанию, ремонту и монтажу отдельных узлов оборудования систем водоснабжения. Приведены виды и основные правила построения чертежей, эскизов и схем систем водоснабжения, а также правила чтения технической и конструкторско-технологической документации. Раскрыты основные положения технической эксплуатации оборудования систем водоснабжения, указаны виды деятельности объектов жилищно-коммунального хозяйства, оказывающих негативное влияние на окружающую среду.</a:t>
            </a:r>
          </a:p>
        </p:txBody>
      </p:sp>
      <p:pic>
        <p:nvPicPr>
          <p:cNvPr id="1028" name="Picture 4" descr="Системы отопления, вентиляции и кондиционирования зданий: устройство, монтаж и эксплуа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1" y="3429000"/>
            <a:ext cx="22885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3972910"/>
            <a:ext cx="64087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Системы отопления, вентиляции и кондиционирования зданий: устройство, монтаж и эксплуатация : учебное пособие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368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вопросы монтажа и эксплуатации сантехнических устройств и вентиляции, в частности оборудования, входящего в состав систем отопления, вентиляции и кондиционирования. Рассматриваются современные технологии создания комфортных условий жизнедеятельности человека. Приводится описание оборудования, необходимого для коммерческого учета используемых ресурсов. Особое внимание уделяется автоматизации процесса эксплуатации оборудования. Содержит контрольные вопросы и словарь терминов.</a:t>
            </a:r>
          </a:p>
        </p:txBody>
      </p:sp>
    </p:spTree>
    <p:extLst>
      <p:ext uri="{BB962C8B-B14F-4D97-AF65-F5344CB8AC3E}">
        <p14:creationId xmlns:p14="http://schemas.microsoft.com/office/powerpoint/2010/main" val="9478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znanium.com/cover/1843/1843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3" y="116632"/>
            <a:ext cx="2282156" cy="30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893" y="620110"/>
            <a:ext cx="64085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Краснов В. И. Монтаж систем вентиляции и кондиционирования воздуха : учебное пособие / В. И. Краснов.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224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основные сведения по устройству и оборудованию систем вентиляции и кондиционирования воздуха. Отражены современные прогрессивные и наиболее эффективные технологии монтажа воздуховодов и оборудования систем приточно-вытяжной вентиляции и кондиционирования воздуха. Приведено описание инструментов, приспособлений и такелажных устройств, применяемых при монтаже систем вентиляции и кондиционирования воздуха.</a:t>
            </a:r>
          </a:p>
        </p:txBody>
      </p:sp>
      <p:pic>
        <p:nvPicPr>
          <p:cNvPr id="3076" name="Picture 4" descr="https://znanium.com/cover/1836/1836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3" y="3356992"/>
            <a:ext cx="22821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893" y="4053385"/>
            <a:ext cx="6552603" cy="2179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Краснов В. И. Справочник монтажника водяных тепловых сетей : учебное пособие / В.И. Краснов.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334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учебном пособии изложены основные сведения и справочные материалы по устройству и оборудованию водяных тепловых сетей, тепловых пунктов, схем присоединения систем теплопотребления к тепловым сетям, монтажно-сборочные и сварочные работы. Отражены современные прогрессивные и наиболее эффективные технологии монтажа тепловых сетей из гибких нержавеющих труб Касафлекс, а также труб Изопрофлекс и теплопроводов с индустриальной тепловой изоляцией из пенополиуретана (ППУ).</a:t>
            </a:r>
          </a:p>
        </p:txBody>
      </p:sp>
    </p:spTree>
    <p:extLst>
      <p:ext uri="{BB962C8B-B14F-4D97-AF65-F5344CB8AC3E}">
        <p14:creationId xmlns:p14="http://schemas.microsoft.com/office/powerpoint/2010/main" val="224580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149080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Ахметзянов М. Х. Техническая механика (сопротивление материалов) : учебник для СПО / М. Х. Ахметзянов, И. Б. Лазарев. — 2-е изд., пер. и доп. — М</a:t>
            </a:r>
            <a:r>
              <a:rPr lang="ru-RU" sz="1200" b="1" dirty="0"/>
              <a:t>осква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297 с. — (Профессиональное образование</a:t>
            </a:r>
            <a:r>
              <a:rPr lang="x-none" sz="1200" b="1" smtClean="0"/>
              <a:t>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Книга охватывает основные вопросы прочности, жесткости и устойчивости стержня при статических и динамических воздействиях. Рассмотрены простые (растяжение-сжатие, сдвиг, плоский изгиб и кручение) и сложные деформации стержня (косой изгиб, растяжение или сжатие с изгибом, кручение и изгиб), а также продольно-поперечный изгиб. Отдельная глава посвящена экспериментальным методам определения напряжений и деформаций.</a:t>
            </a:r>
          </a:p>
        </p:txBody>
      </p:sp>
      <p:pic>
        <p:nvPicPr>
          <p:cNvPr id="5" name="Picture 2" descr="Обложка книги ТЕХНИЧЕСКАЯ МЕХАНИКА (СОПРОТИВЛЕНИЕ МАТЕРИАЛОВ) Ахметзянов М. Х., Лазарев И. Б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40" y="3292983"/>
            <a:ext cx="2756424" cy="36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752953"/>
            <a:ext cx="6586399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Сетков В. И. Техническая механика для строительных специальностей : учебник / В. И. Сетков. - 8-е изд., перераб. – Москва : ИЦ Академия, 2020. - 256 с. –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Учебник подготовлен </a:t>
            </a:r>
            <a:r>
              <a:rPr lang="ru-RU" sz="1200" dirty="0"/>
              <a:t>в соответствии с требованиями Федерального государственного образовательного стандарта среднего профессионального образования </a:t>
            </a:r>
            <a:r>
              <a:rPr lang="ru-RU" sz="1200" dirty="0" smtClean="0"/>
              <a:t>по специальности «Строительство и эксплуатация зданий и сооружений».</a:t>
            </a:r>
            <a:r>
              <a:rPr lang="ru-RU" sz="1200" dirty="0"/>
              <a:t> </a:t>
            </a:r>
            <a:r>
              <a:rPr lang="ru-RU" sz="1200" dirty="0" smtClean="0"/>
              <a:t>Рассмотрены основы теоретической механики, касающиеся статики, плоской и пространственной систем сил, центра тяжести конструкций и устойчивости равновесия в строительстве. Даны примеры практических расчетов.</a:t>
            </a:r>
            <a:endParaRPr lang="ru-RU" sz="1200" dirty="0"/>
          </a:p>
        </p:txBody>
      </p:sp>
      <p:pic>
        <p:nvPicPr>
          <p:cNvPr id="8" name="Picture 2" descr="Сетков В. - Техническая механика для строительных специальностей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6" y="163822"/>
            <a:ext cx="2270584" cy="31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182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znanium.com/cover/1845/1845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7" y="211550"/>
            <a:ext cx="2269092" cy="31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559557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Кокорин О. Я. Системы и оборудование для создания микроклимата помещений : учебник / О. Я. Кокорин. — 2-е изд., </a:t>
            </a:r>
            <a:r>
              <a:rPr lang="ru-RU" sz="1200" b="1" dirty="0" err="1"/>
              <a:t>испр</a:t>
            </a:r>
            <a:r>
              <a:rPr lang="ru-RU" sz="1200" b="1" dirty="0"/>
              <a:t>. — Москва : ИНФРА-М, 2022. — 218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основные сведения и справочные материалы по устройству систем микроклимата помещений жилых и общественных зданий, коммунальных, промышленных и сельскохозяйственных объектов. Описание оборудования дано согласно его функциональному назначению на объектах строительства. В соответствии с нормативно-методическими требованиями отражены современные достижения науки и технологии строительства, ремонта и эксплуатации систем микроклимата зданий.</a:t>
            </a:r>
          </a:p>
        </p:txBody>
      </p:sp>
      <p:pic>
        <p:nvPicPr>
          <p:cNvPr id="6" name="Picture 2" descr="Обложка книги ИНЖЕНЕРНЫЕ СЕТИ: СОВРЕМЕННЫЕ ТРУБЫ И ИЗДЕЛИЯ ДЛЯ РЕМОНТА И СТРОИТЕЛЬСТВА Феофанов Ю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2736304" cy="37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4080262"/>
            <a:ext cx="6408712" cy="219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Феофанов Ю. А.  Инженерные сети: современные трубы и изделия для ремонта и строительства : учебное пособие для СПО / Ю. А. Феофанов.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157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современные материалы, изделия и виды труб для ремонта, реконструкции и нового строительства инженерных сетей. Приведены нормативные требования и положения по расчету, проектированию и применению различных видов труб и защитных покрытий, новые бестраншейные методы реконструкции и строительства инженерных трубопроводов. </a:t>
            </a:r>
          </a:p>
        </p:txBody>
      </p:sp>
    </p:spTree>
    <p:extLst>
      <p:ext uri="{BB962C8B-B14F-4D97-AF65-F5344CB8AC3E}">
        <p14:creationId xmlns:p14="http://schemas.microsoft.com/office/powerpoint/2010/main" val="12908269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хническое обслуживание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1" y="188640"/>
            <a:ext cx="216077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83476"/>
            <a:ext cx="6408711" cy="218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Матвеев А. Б. Техническое обслуживание, ремонт и монтаж отдельных узлов системы водоснабжения : учебник / А. Б. Матвеев, И. А. Ильичева, М. И. Исакова, В. В. Степанова.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166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Предназначен для изучения вопросов эксплуатации санитарно-технических устройств, а также систем питьевого водопровода, поливочного и противопожарного. Отдельно рассмотрены диагностика и техническое обслуживание систем водоснабжения объектов жилищно-коммунального хозяйства. Приведены требования охраны труда при диагностике и проведении работ по техническому обслуживанию систем водоснабжения. </a:t>
            </a:r>
          </a:p>
        </p:txBody>
      </p:sp>
      <p:pic>
        <p:nvPicPr>
          <p:cNvPr id="4" name="Picture 2" descr="Обложка книги ВОДОСНАБЖЕНИЕ И ВОДООТВЕДЕНИЕ Павлинова И. И., Баженов В. И., Губий И. Г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9784"/>
            <a:ext cx="2736304" cy="3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3967261"/>
            <a:ext cx="64087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Павлинова И. И.  Водоснабжение и водоотведение : учебник и практикум для СПО / И. И. Павлинова, В. И. Баженов, И. Г. Губий. — 5-е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380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Данный курс обобщает теоретические и научно-технические разработки ведущих научно-исследовательских и проектно-конструкторских институтов в области проектирования и эксплуатации систем водоснабжения, водоотведения, санитарно-технического оборудования зданий, а также их реконструкции. В курсе учтены требования действующих стандартов, строительных норм и правил проектирования, а также юридические и организационные аспекты водного законодательства России. В конце курса приведен словарь терминов.</a:t>
            </a:r>
          </a:p>
        </p:txBody>
      </p:sp>
    </p:spTree>
    <p:extLst>
      <p:ext uri="{BB962C8B-B14F-4D97-AF65-F5344CB8AC3E}">
        <p14:creationId xmlns:p14="http://schemas.microsoft.com/office/powerpoint/2010/main" val="38962043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znanium.com/cover/1855/185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" y="188640"/>
            <a:ext cx="223991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2006" y="409433"/>
            <a:ext cx="6562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Варфоломеев Ю. М. Санитарно-техническое оборудование зданий : учебник / Ю.М. Варфоломеев, В.А. Орлов ; под ред. Ю.М. Варфоломеева.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249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сведения по </a:t>
            </a:r>
            <a:r>
              <a:rPr lang="ru-RU" sz="1200" dirty="0" smtClean="0"/>
              <a:t>санитарно-техническим </a:t>
            </a:r>
            <a:r>
              <a:rPr lang="ru-RU" sz="1200" dirty="0"/>
              <a:t>устройствам и оборудованию инженерных систем жилых и общественных зданий, коммунальных и промышленных объектов. Описание оборудования дано в соответствии с его функциональным назначением на объектах строительства — теплоснабжение и вентиляция, холодное и горячее водоснабжение, водоотведение и мусороудаление. В соответствии с нормативно-методическими требованиями отражены современные достижения науки и технологии строительства, ремонта и эксплуатации </a:t>
            </a:r>
            <a:r>
              <a:rPr lang="ru-RU" sz="1200" dirty="0" smtClean="0"/>
              <a:t>санитарно-технического </a:t>
            </a:r>
            <a:r>
              <a:rPr lang="ru-RU" sz="1200" dirty="0"/>
              <a:t>оборудования.</a:t>
            </a:r>
          </a:p>
        </p:txBody>
      </p:sp>
      <p:pic>
        <p:nvPicPr>
          <p:cNvPr id="6" name="Picture 4" descr="https://znanium.com/cover/1836/1836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" y="3501008"/>
            <a:ext cx="2304345" cy="31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768" y="4172607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Либерман И. А. Техническое нормирование, оплата труда и проектно-сметное дело в строительстве : учебник / И. А. Либерман. — Москва : ИНФРА-М, 2022. — 400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теоретические, методические и практические положения дисциплины на базе ее учебной программы для среднего профессионального образования. Тем не менее учебник может быть использован студентами других учебных заведений, а также руководителями и специалистами производственно-технических служб заказчиков (инвесторов), строительных и проектных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33457736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СМЕТНОЕ ДЕЛО И ЦЕНООБРАЗОВАНИЕ В СТРОИТЕЛЬСТВЕ Кукота А. В., Одинцова Н. П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376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0244" y="682388"/>
            <a:ext cx="6566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Кукота А. В.</a:t>
            </a:r>
            <a:r>
              <a:rPr lang="ru-RU" sz="1200" b="1" i="1" dirty="0"/>
              <a:t> </a:t>
            </a:r>
            <a:r>
              <a:rPr lang="ru-RU" sz="1200" b="1" dirty="0"/>
              <a:t> Сметное дело и ценообразование в строительстве : учебное пособие для СПО / А. В. Кукота, Н. П. Одинцова.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201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основные принципы и особенности ценообразования в строительстве, виды проектно-сметной документации, вопросы методологии определения цены на строительную продукцию, систематизированы действующие правила подсчета объемов строительных работ для составления сметной документации.</a:t>
            </a:r>
          </a:p>
        </p:txBody>
      </p:sp>
      <p:pic>
        <p:nvPicPr>
          <p:cNvPr id="4" name="Picture 2" descr="https://znanium.com/cover/1845/1845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4" y="3501008"/>
            <a:ext cx="2243776" cy="31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7" y="4417574"/>
            <a:ext cx="6552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Гаврилов Д. А. </a:t>
            </a:r>
            <a:r>
              <a:rPr lang="ru-RU" sz="1200" b="1" dirty="0" smtClean="0"/>
              <a:t>Проектно - cметное </a:t>
            </a:r>
            <a:r>
              <a:rPr lang="ru-RU" sz="1200" b="1" dirty="0"/>
              <a:t>дело : учебное пособие / Д. А. Гаврилов. – Москва : Альфа – Москва;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– 352 с. : ил.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основы проектно-сметного дела и организации строительного проектирования. Приводятся примеры расчетов и способы составления документов, форм, актов и смет с учетом специфики работ и объектов. Приложения 1—9 содержат формы и образцы необходимой документации.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38523345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ожка книги ЭКОНОМИКА ОТРАСЛИ: ЦЕНООБРАЗОВАНИЕ И СМЕТНОЕ ДЕЛО В СТРОИТЕЛЬСТВЕ Под общ. ред. Гумба Х.М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47"/>
            <a:ext cx="2459455" cy="36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9454" y="450376"/>
            <a:ext cx="6505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Экономика отрасли: ценообразование и сметное дело в строительстве : учебное пособие для СПО / Х. М. Гумба [и др.] ; под общей редакцией Х. М. Гумба.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372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Рассмотрены цели, задачи и методы ценообразования на строительную и проектную продукцию. Представлены основные положения по определению стоимости строительной продукции, методы расчета составляющих стоимости объектов жилищно-гражданского и промышленного назначения. Изложены основы действующей в Российской Федерации системы ценообразования и сметного нормирования в строительстве. Предложена методика определения стоимости проектных работ на основе укрупненных показателей. Особое внимание уделено влиянию договорных отношений на стоимость строительной продукции.</a:t>
            </a:r>
          </a:p>
        </p:txBody>
      </p:sp>
      <p:pic>
        <p:nvPicPr>
          <p:cNvPr id="4" name="Picture 2" descr="Обложка книги ОРГАНИЗАЦИОННЫЕ ОСНОВЫ СТРОИТЕЛЬНЫХ ПРОЦЕССОВ Гусев Н. И., Кочеткова М. В., Логанина В. И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7" y="3328363"/>
            <a:ext cx="2468731" cy="35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4685" y="3396820"/>
            <a:ext cx="65298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Гусев Н. И.  Организационные основы строительных процессов : учебное пособие / Н. И. Гусев, М. В. Кочеткова, В. И. Логанина.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305 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учебном пособии приведена основная документация, регламентирующая выполнение технологических процессов и оплату труда исполнителей. Изложены организационные меры, направленные на улучшение качества строительной продукции. Рассмотрено влияние на технологические процессы некоторых материалов и полуфабрикатов, обладающих изменяющимися во времени физико-механическими свойствами. Представлены некоторые типовые задачи, даны примеры их решения. Содержатся указания по соблюдению требований экологической безопасности и охраны труда. Учебное пособие направлено на развитие у студентов способности проводить предварительное технико-экономическое обоснование проектных расчетов, разрабатывать проектную и рабочую техническую документацию, контролировать соответствие разрабатываемых проектов и технической документации заданию, стандартам, техническим условиям и другим нормативным документам. </a:t>
            </a:r>
          </a:p>
        </p:txBody>
      </p:sp>
    </p:spTree>
    <p:extLst>
      <p:ext uri="{BB962C8B-B14F-4D97-AF65-F5344CB8AC3E}">
        <p14:creationId xmlns:p14="http://schemas.microsoft.com/office/powerpoint/2010/main" val="6005087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1364776"/>
            <a:ext cx="83663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ПМ.02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ОРГАНИЗАЦИЯ </a:t>
            </a:r>
            <a:r>
              <a:rPr lang="ru-RU" sz="3600" b="1" dirty="0"/>
              <a:t>РАБОТ ПО ПОДДЕРЖАНИЮ РАБОЧЕГО СОСТОЯНИЯ СИСТЕМ ВОДОСНАБЖЕНИЯ И ВОДООТВЕДЕНИЯ, ОТОПЛЕНИЯ, ВЕНТИЛЯЦИИ И КОНДИЦИОНИРОВАНИЯ ВОЗДУХА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57194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znanium.com/cover/1815/1815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7" y="188640"/>
            <a:ext cx="221469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41131"/>
            <a:ext cx="6552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Варфоломеев Ю. М. Отопление и тепловые сети : учебник / Ю. М. Варфоломеев, О. Я. Кокорин. – изд. испр. — Москва : ИНФРA-М, 2022. — 480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рассмотрено назначение систем отопления и тепловых сетей, приводится теплотехнический расчет режимов отопления помещений здания, излагаются конструктивные особенности нагревательных приборов для различных методов отопления. Дано описание разновидностей и устройства систем водяного, парового и панельно-лучистого отопления, а также тепловых и гидравлических режимов тепловых сетей. Изложены методы автоматизации систем отопления и учета теплоты. Приводятся методы энергосбережения и экономии тепловой энергии. Содержится материал по основам проектирования и эксплуатации центральных систем отопления и тепловых сетей. </a:t>
            </a:r>
          </a:p>
        </p:txBody>
      </p:sp>
      <p:pic>
        <p:nvPicPr>
          <p:cNvPr id="9220" name="Picture 4" descr="Системы отопления, вентиляции и кондиционирования зданий: устройство, монтаж и эксплуа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3" y="3645024"/>
            <a:ext cx="22146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109544"/>
            <a:ext cx="6480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Системы отопления, вентиляции и кондиционирования зданий: устройство, монтаж и эксплуатация : учебное пособие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367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вопросы монтажа и эксплуатации сантехнических устройств и вентиляции, в частности оборудования, входящего в состав систем отопления, вентиляции и кондиционирования. Рассматриваются современные технологии создания комфортных условий жизнедеятельности человека. Приводится описание оборудования, необходимого для коммерческого учета используемых ресурсов. Особое внимание уделяется автоматизации процесса эксплуатации оборудования. Содержит контрольные вопросы и словарь терминов.</a:t>
            </a:r>
          </a:p>
        </p:txBody>
      </p:sp>
    </p:spTree>
    <p:extLst>
      <p:ext uri="{BB962C8B-B14F-4D97-AF65-F5344CB8AC3E}">
        <p14:creationId xmlns:p14="http://schemas.microsoft.com/office/powerpoint/2010/main" val="30258630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znanium.com/cover/1855/185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6" y="116632"/>
            <a:ext cx="22257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9930" y="557048"/>
            <a:ext cx="642254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Варфоломеев Ю. М. Санитарно-техническое оборудование зданий : учебник / Ю. М. Варфоломеев, В. А. Орлов ; под ред. Ю. М. Варфоломеева.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249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сведения по </a:t>
            </a:r>
            <a:r>
              <a:rPr lang="ru-RU" sz="1200" dirty="0" smtClean="0"/>
              <a:t>санитарно-техническим </a:t>
            </a:r>
            <a:r>
              <a:rPr lang="ru-RU" sz="1200" dirty="0"/>
              <a:t>устройствам и оборудованию инженерных систем жилых и общественных зданий, коммунальных и промышленных объектов. Описание оборудования дано в соответствии с его функциональным назначением на объектах строительства — теплоснабжение и вентиляция, холодное и горячее водоснабжение, водоотведение и мусороудаление. В соответствии с нормативно-методическими требованиями отражены современные достижения науки и технологии строительства, ремонта и эксплуатации </a:t>
            </a:r>
            <a:r>
              <a:rPr lang="ru-RU" sz="1200" dirty="0" smtClean="0"/>
              <a:t>санитарно-технического </a:t>
            </a:r>
            <a:r>
              <a:rPr lang="ru-RU" sz="1200" dirty="0"/>
              <a:t>оборудования.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225159"/>
            <a:ext cx="6336704" cy="238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В. А. Водоснабжение : учебник / В. А. Орлов, Л. А. Квитка. — </a:t>
            </a:r>
            <a:r>
              <a:rPr lang="ru-RU" sz="1200" b="1" dirty="0" smtClean="0"/>
              <a:t>Москва </a:t>
            </a:r>
            <a:r>
              <a:rPr lang="ru-RU" sz="1200" b="1" dirty="0"/>
              <a:t>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443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сведения о системах и сооружениях, предназначенных для забора воды из природных источников, ее очистки, хранения и транспортировки потребителям по трубопроводным сетям. Рассмотрены основные методы расчета сооружений систем водоснабжения, технологические схемы процессов очистки и обеззараживания воды, вопросы технической эксплуатации сетей и сооружений, обеспечивающие их надежную работу. Систематизирован и адаптирован передовой отечественный и зарубежный опыт по строительству, эксплуатации и ремонту сооружений систем водоснабжения. Отражены вопросы применения инновационных технологий.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" y="3561970"/>
            <a:ext cx="2225793" cy="310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516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194/1194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6" y="116632"/>
            <a:ext cx="2197489" cy="30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1972" y="597879"/>
            <a:ext cx="6389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Жмаков Г. Н. Эксплуатация оборудования и систем водоснабжения и водоотведения : учебник / Г. Н. Жмаков. — Москва : ИНФРА-М, 2021. — 237 с</a:t>
            </a:r>
            <a:r>
              <a:rPr lang="ru-RU" sz="1200" b="1" dirty="0" smtClean="0"/>
              <a:t>. </a:t>
            </a:r>
            <a:r>
              <a:rPr lang="ru-RU" sz="1200" b="1" dirty="0"/>
              <a:t>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вопросы организации служб эксплуатации систем водоснабжения и водоотведения и способы производства важнейших работ при эксплуатации водозаборных сооружений, напорных водоводов и распределительных сетей водоснабжения</a:t>
            </a:r>
            <a:r>
              <a:rPr lang="ru-RU" sz="1200" dirty="0" smtClean="0"/>
              <a:t>, самотечных </a:t>
            </a:r>
            <a:r>
              <a:rPr lang="ru-RU" sz="1200" dirty="0"/>
              <a:t>водоотводящих сетей, насосных и воздуходувочных станций, сооружений по очистке воды для питьевых целей и очистки сточных вод. Приводятся прогрессивные методы санации трубопроводов на водопроводных напорных трубопроводах и самотечных водоотводящих сетях.</a:t>
            </a:r>
          </a:p>
        </p:txBody>
      </p:sp>
      <p:pic>
        <p:nvPicPr>
          <p:cNvPr id="1026" name="Picture 2" descr="https://znanium.com/cover/1814/1814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7" y="3501008"/>
            <a:ext cx="2197489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0236" y="4077072"/>
            <a:ext cx="6389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Комков В. А. Техническая эксплуатация зданий и сооружений : учебник / В. А. Комков, В. Б. Акимов, Н. С. Тимахова. — 2-е изд., перераб. и доп. — Москва : ИНФРА-М, 2022. — 338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приведены сведения по эксплуатации, капитальному ремонту и реконструкции объектов жилищно-коммунального хозяйства, обеспечению сохранности и содержанию жилищного фонда. Соответствует требованиям Федерального государственного стандарта среднего профессионального образования последнего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22711247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nanium.com/cover/1845/1845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347"/>
            <a:ext cx="22549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91886"/>
            <a:ext cx="63367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Кокорин О. Я. Системы и оборудование для создания микроклимата помещений : учебник / О. Я. Кокорин. — 2-е изд., испр. — Москва : ИНФРА-М, 2022. — 218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основные сведения и справочные материалы по устройству систем микроклимата помещений жилых и общественных зданий, коммунальных, промышленных и сельскохозяйственных объектов. Описание оборудования дано согласно его функциональному назначению на объектах строительства. В соответствии с нормативно-методическими требованиями отражены современные достижения науки и технологии строительства, ремонта и эксплуатации систем микроклимата зданий. </a:t>
            </a:r>
          </a:p>
        </p:txBody>
      </p:sp>
      <p:pic>
        <p:nvPicPr>
          <p:cNvPr id="2052" name="Picture 4" descr="Обложка книги ИНЖЕНЕРНЫЕ СЕТИ: СОВРЕМЕННЫЕ ТРУБЫ И ИЗДЕЛИЯ ДЛЯ РЕМОНТА И СТРОИТЕЛЬСТВА Феофанов Ю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78706"/>
            <a:ext cx="2736304" cy="37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562596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Феофанов Ю. А.  Инженерные сети: современные трубы и изделия для ремонта и строительства : учебное пособие для СПО / Ю. А. Феофанов.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157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современные материалы, изделия и виды труб для ремонта, реконструкции и нового строительства инженерных сетей. Приведены нормативные требования и положения по расчету, проектированию и применению различных видов труб и защитных покрытий, новые бестраншейные методы реконструкции и строительства инженерных трубопроводов. Пособие содержит материал, который позволяет более глубоко и полно изучить вопросы проектирования, строительства и ремонта инженерных </a:t>
            </a:r>
            <a:r>
              <a:rPr lang="ru-RU" sz="1200" dirty="0" smtClean="0"/>
              <a:t>сетей.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2669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45/1845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7" y="116632"/>
            <a:ext cx="22513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59" y="534390"/>
            <a:ext cx="65527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Сафонова Г. Г. Техническая механика: учебник / Г. Г. Сафонова, Т. Ю. Артюховская, Д. А. Ермаков. – Москва: ИНФРА-М, 2022. — 320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положения статики при действии сил на абсолютно твердое тело для плоской системы. Приведены простейшие расчеты элементов конструкций, работающих в условиях растяжения-сжатия, сдвига, изгиба. Даны методы расчета многопролетных статически определимых и неопределимых балок и рам, плоских ферм, подпорных стен. Подробно разобраны примеры решения задач по всем темам и разделам, а также задачи для самостоятельного решения. </a:t>
            </a:r>
          </a:p>
        </p:txBody>
      </p:sp>
      <p:pic>
        <p:nvPicPr>
          <p:cNvPr id="4" name="Picture 4" descr="https://znanium.com/cover/1892/1892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4" y="3429000"/>
            <a:ext cx="2287938" cy="326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3978233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Олофинская В. П. Техническая механика. Сборник тестовых заданий : учебное пособие / В.П. Олофинская. — 2-е изд., испр. и доп.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132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сборнике представлены тесты для контроля знаний в рамках изучения курса «Техническая механика» по разделам «Теоретическая механика» и «Сопротивление материалов». По основным темам дисциплин предложено по пять вариантов заданий, содержащих пять вопросов (как теоретических, так и расчетных). К каждому вопросу даны четыре варианта ответов, один из которых правильный. Задания соответствуют примерным программам дисциплины «Техническая механика» для машиностроительных и немашиностроительных специальностей среднего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022662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znanium.com/cover/1248/1248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0" y="77715"/>
            <a:ext cx="22849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866899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Сомов В. А. Водоснабжение : учебник / В. А. Сомов, Л. А. Квитка. — Москва : ИНФРА-М, 2021. — 287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приведены основные сведения о системах водоснабжения, условиях работы и конструкциях основных водопроводных сооружений, а также методы их расчета и проектирования. Рассмотрены характерные особенности систем муниципального и сельскохозяйственного водоснабжения.</a:t>
            </a:r>
            <a:r>
              <a:rPr lang="ru-RU" dirty="0"/>
              <a:t> </a:t>
            </a:r>
          </a:p>
        </p:txBody>
      </p:sp>
      <p:pic>
        <p:nvPicPr>
          <p:cNvPr id="3076" name="Picture 4" descr="https://znanium.com/cover/1859/1859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0" y="3455759"/>
            <a:ext cx="228729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221088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Воронов Ю. В. Водоотведение : учебник / Ю. В. Воронов, Е. В. Алексеев, В. П. Саломеев, Е. А. Пугачёв ; под общ. ред. Ю. В. Воронова.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415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сведения о системах водоотведения и технология очистки бытовых и производственных сточных вод и обработки осадков. Рассмотрены вопросы проектирования и расчета водоотводящих сетей и сооружений. Отражены достижения науки и техники в области отведения и очистки сточных вод.</a:t>
            </a:r>
          </a:p>
        </p:txBody>
      </p:sp>
    </p:spTree>
    <p:extLst>
      <p:ext uri="{BB962C8B-B14F-4D97-AF65-F5344CB8AC3E}">
        <p14:creationId xmlns:p14="http://schemas.microsoft.com/office/powerpoint/2010/main" val="3324390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nanium.com/cover/1836/1836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322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4442" y="570016"/>
            <a:ext cx="65300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Краснов В. И. Справочник монтажника водяных тепловых сетей : учебное пособие / В.И. Краснов.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334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основные сведения и справочные материалы по устройству и оборудованию водяных тепловых сетей, тепловых пунктов, схем присоединения систем теплопотребления к тепловым сетям, монтажно-сборочные и сварочные работы. Отражены современные прогрессивные и наиболее эффективные технологии монтажа тепловых сетей из гибких нержавеющих труб Касафлекс, а также труб Изопрофлекс и теплопроводов с индустриальной тепловой изоляцией из пенополиуретана (ППУ).</a:t>
            </a:r>
          </a:p>
        </p:txBody>
      </p:sp>
      <p:pic>
        <p:nvPicPr>
          <p:cNvPr id="4100" name="Picture 4" descr="https://znanium.com/cover/1859/1859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65335"/>
            <a:ext cx="2231935" cy="31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4442" y="3859480"/>
            <a:ext cx="6530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ea typeface="Times New Roman"/>
              </a:rPr>
              <a:t>Рульнов А. А.</a:t>
            </a:r>
            <a:r>
              <a:rPr lang="ru-RU" sz="1200" b="1" dirty="0">
                <a:ea typeface="Calibri"/>
              </a:rPr>
              <a:t> Автоматизация систем водоснабжения и водоотведения : учебник / А. А. Рульнов. — 2-е изд. — Москва : ИНФРА-М, </a:t>
            </a:r>
            <a:r>
              <a:rPr lang="ru-RU" sz="1200" b="1" dirty="0" smtClean="0">
                <a:ea typeface="Calibri"/>
              </a:rPr>
              <a:t>2023. </a:t>
            </a:r>
            <a:r>
              <a:rPr lang="ru-RU" sz="1200" b="1" dirty="0">
                <a:ea typeface="Calibri"/>
              </a:rPr>
              <a:t>— 192 с. –</a:t>
            </a:r>
            <a:r>
              <a:rPr lang="ru-RU" sz="1200" b="1" dirty="0">
                <a:solidFill>
                  <a:srgbClr val="C00000"/>
                </a:solidFill>
                <a:ea typeface="Calibri"/>
              </a:rPr>
              <a:t>  </a:t>
            </a:r>
            <a:r>
              <a:rPr lang="ru-RU" sz="1200" b="1" dirty="0">
                <a:ea typeface="Calibri"/>
              </a:rPr>
              <a:t>(Среднее профессиональное образование</a:t>
            </a:r>
            <a:r>
              <a:rPr lang="ru-RU" sz="1200" b="1" dirty="0" smtClean="0">
                <a:ea typeface="Calibri"/>
              </a:rPr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Изложены основы методов контроля и регулирования основных технологических параметров в инженерных системах и очистных сооружениях; рассмотрены принципы действия и конструкции контрольно-измерительных приборов и автоматических регуляторов, управляющих устройств, широко применяемых при автоматизации систем водоснабжения и водоотведения, а также измерения основных технологических величин; приведены сведения об управляющих устройствах, используемых в автоматизированных системах управления технологическими комплексами обработки природных и сточных вод. Освещены основные вопросы технико-экономической эффективности автоматизации систем водоснабжения и водоотведения.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0953896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ложка книги ВОДОСНАБЖЕНИЕ И ВОДООТВЕДЕНИЕ Павлинова И. И., Баженов В. И., Губий И. Г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56929"/>
            <a:ext cx="2736305" cy="38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7" y="536028"/>
            <a:ext cx="64933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Павлинова И. И.  Водоснабжение и водоотведение : учебник и практикум для СПО / И. И. Павлинова, В. И. Баженов, И. Г. Губий. — 5-е изд., </a:t>
            </a:r>
            <a:r>
              <a:rPr lang="ru-RU" sz="1200" b="1" dirty="0" err="1"/>
              <a:t>перераб</a:t>
            </a:r>
            <a:r>
              <a:rPr lang="ru-RU" sz="1200" b="1" dirty="0"/>
              <a:t>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380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Данный курс обобщает теоретические и научно-технические разработки ведущих научно-исследовательских и проектно-конструкторских институтов в области проектирования и эксплуатации систем водоснабжения, водоотведения, санитарно-технического оборудования зданий, а также их реконструкции. В курсе учтены требования действующих стандартов, строительных норм и правил проектирования, а также юридические и организационные аспекты водного законодательства России. В конце курса приведен словарь терминов.</a:t>
            </a:r>
          </a:p>
        </p:txBody>
      </p:sp>
      <p:pic>
        <p:nvPicPr>
          <p:cNvPr id="7" name="Picture 2" descr="Техническое обслуживание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4"/>
            <a:ext cx="21664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4011868"/>
            <a:ext cx="6493335" cy="218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Матвеев А. Б. Техническое обслуживание, ремонт и монтаж отдельных узлов системы водоснабжения : учебник / А. Б. Матвеев, И. А. Ильичева, М. И. Исакова, В. В. Степанова.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166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Предназначен для изучения вопросов эксплуатации санитарно-технических устройств, а также систем питьевого водопровода, поливочного и противопожарного. Отдельно рассмотрены диагностика и техническое обслуживание систем водоснабжения объектов жилищно-коммунального хозяйства. Приведены требования охраны труда при диагностике и проведении работ по техническому обслуживанию систем водоснабжения. </a:t>
            </a:r>
          </a:p>
        </p:txBody>
      </p:sp>
    </p:spTree>
    <p:extLst>
      <p:ext uri="{BB962C8B-B14F-4D97-AF65-F5344CB8AC3E}">
        <p14:creationId xmlns:p14="http://schemas.microsoft.com/office/powerpoint/2010/main" val="15168770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ехнология обслуживания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0" y="116631"/>
            <a:ext cx="227180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7584" y="443943"/>
            <a:ext cx="651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Технология обслуживания, ремонт и монтаж отдельных узлов системы водоснабжения : учебник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224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требования по охране труда при проведении работ по техническому обслуживанию, ремонту и монтажу отдельных узлов оборудования систем водоснабжения. Приведены виды и основные правила построения чертежей, эскизов и схем систем водоснабжения, а также правила чтения технической и конструкторско-технологической документации. Раскрыты основные положения технической эксплуатации оборудования систем водоснабжения, указаны виды деятельности объектов жилищно-коммунального хозяйства, оказывающих негативное влияние на окружающую среду.</a:t>
            </a:r>
          </a:p>
        </p:txBody>
      </p:sp>
      <p:pic>
        <p:nvPicPr>
          <p:cNvPr id="10" name="Picture 2" descr="https://znanium.com/cover/1863/1863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2" y="3474241"/>
            <a:ext cx="22786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7584" y="4096423"/>
            <a:ext cx="65189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Краснов В. И. Реконструкция трубопроводных инженерных сетей и сооружений : учебное пособие / В.И. Краснов. — Москва : ИНФРА-М, 2022. - 238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Освещаются прогрессивные технологии реконструкции инженерных сетей и сооружений теплогазоснабжения, а также водопроводных и водоотводящих (канализационных) сетей. Содержатся сведения по реконструкции и эксплуатации технологических и специальных трубопроводов.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11141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4" y="1175657"/>
            <a:ext cx="82979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ПМ.03 </a:t>
            </a:r>
            <a:endParaRPr lang="ru-RU" sz="4000" b="1" dirty="0" smtClean="0"/>
          </a:p>
          <a:p>
            <a:pPr algn="ctr"/>
            <a:r>
              <a:rPr lang="ru-RU" sz="4000" b="1" smtClean="0"/>
              <a:t>УЧАСТИЕ </a:t>
            </a:r>
            <a:r>
              <a:rPr lang="ru-RU" sz="4000" b="1" dirty="0"/>
              <a:t>В ПРОЕКТИРОВАНИИ СИСТЕМ ВОДОСНАБЖЕНИЯ И ВОДООТВЕДЕНИЯ, ОТОПЛЕНИЯ, ВЕНТИЛЯЦИИ И КОНДИЦИОНИРОВАНИЯ ВОЗДУХА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04190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ВОДОСНАБЖЕНИЕ И ВОДООТВЕДЕНИЕ Павлинова И. И., Баженов В. И., Губий И. Г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233"/>
            <a:ext cx="2808312" cy="36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536028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Павлинова И. И.  Водоснабжение и водоотведение : учебник и практикум для СПО / И. И. Павлинова, В. И. Баженов, И. Г. Губий. — 5-е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380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Данный курс обобщает теоретические и научно-технические разработки ведущих научно-исследовательских и проектно-конструкторских институтов в области проектирования и эксплуатации систем водоснабжения, водоотведения, санитарно-технического оборудования зданий, а также их реконструкции. В курсе учтены требования действующих стандартов, строительных норм и правил проектирования, а также юридические и организационные аспекты водного законодательства России. В конце курса приведен словарь терминов.</a:t>
            </a:r>
          </a:p>
        </p:txBody>
      </p:sp>
      <p:pic>
        <p:nvPicPr>
          <p:cNvPr id="4" name="Picture 4" descr="https://znanium.com/cover/1859/1859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3" y="3455759"/>
            <a:ext cx="223460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4221088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Воронов Ю. В. Водоотведение : учебник / Ю. В. Воронов, Е. В. Алексеев, В. П. Саломеев, Е. А. Пугачёв ; под общ. ред. Ю. В. Воронова.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415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сведения о системах водоотведения и технология очистки бытовых и производственных сточных вод и обработки осадков. Рассмотрены вопросы проектирования и расчета водоотводящих сетей и сооружений. Отражены достижения науки и техники в области отведения и очистки сточных вод.</a:t>
            </a:r>
          </a:p>
        </p:txBody>
      </p:sp>
    </p:spTree>
    <p:extLst>
      <p:ext uri="{BB962C8B-B14F-4D97-AF65-F5344CB8AC3E}">
        <p14:creationId xmlns:p14="http://schemas.microsoft.com/office/powerpoint/2010/main" val="13191596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15/1815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1" y="188639"/>
            <a:ext cx="2214698" cy="30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1943" y="486888"/>
            <a:ext cx="64105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Варфоломеев Ю. М. Отопление и тепловые сети : учебник / Ю. М. Варфоломеев, О. Я. Кокорин. – изд. испр. — Москва : ИНФРA-М, 2022. — 480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рассмотрено назначение систем отопления и тепловых сетей, приводится теплотехнический расчет режимов отопления помещений здания, излагаются конструктивные особенности нагревательных приборов для различных методов отопления. Дано описание разновидностей и устройства систем водяного, парового и панельно-лучистого отопления, а также тепловых и гидравлических режимов тепловых сетей. Изложены методы автоматизации систем отопления и учета теплоты. Приводятся методы энергосбережения и экономии тепловой энергии. Содержится материал по основам проектирования и эксплуатации центральных систем отопления и тепловых сетей. </a:t>
            </a:r>
          </a:p>
        </p:txBody>
      </p:sp>
      <p:pic>
        <p:nvPicPr>
          <p:cNvPr id="4" name="Picture 4" descr="https://znanium.com/cover/1845/1845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9" y="3717032"/>
            <a:ext cx="21985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59" y="4225158"/>
            <a:ext cx="64807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Кокорин О. Я. Системы и оборудование для создания микроклимата помещений : учебник / О. Я. Кокорин. — 2-е изд., испр. — Москва : ИНФРА-М, 2022. — 218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основные сведения и справочные материалы по устройству систем микроклимата помещений жилых и общественных зданий, коммунальных, промышленных и сельскохозяйственных объектов. Описание оборудования дано согласно его функциональному назначению на объектах строительства. В соответствии с нормативно-методическими требованиями отражены современные достижения науки и технологии строительства, ремонта и эксплуатации систем микроклимата зданий.</a:t>
            </a:r>
          </a:p>
        </p:txBody>
      </p:sp>
    </p:spTree>
    <p:extLst>
      <p:ext uri="{BB962C8B-B14F-4D97-AF65-F5344CB8AC3E}">
        <p14:creationId xmlns:p14="http://schemas.microsoft.com/office/powerpoint/2010/main" val="22117336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znanium.com/cover/1894/1894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4" y="128950"/>
            <a:ext cx="2284930" cy="31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5779" y="423081"/>
            <a:ext cx="6398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 Изготовление санитарно-технических, вентиляционных систем и технологических трубопроводов : учебник / К. С. Орлов. — Москва : ИНФРА-М, 2023. — 270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основы строительного и слесарного дела. Даны описания устройств санитарно-технических, вентиляционных систем и оборудования. Рассмотрены приемы составления замерных эскизов и механические процессы изготовления изделий, сварные работы по изготовлению санитарно-технических вентиляционных систем и технологических трубопроводов. Приведены сведения о материалах, инструментах, оборудовании, применяемых при изготовлении узлов и деталей санитарно-технических систем вентиляции, кондиционирования воздуха, аспирации и пневмотранспорта. Освещены вопросы безопасного ведения заготовительных работ, приемы охраны труда и электропожаробезопасности. </a:t>
            </a:r>
          </a:p>
        </p:txBody>
      </p:sp>
      <p:pic>
        <p:nvPicPr>
          <p:cNvPr id="4" name="Picture 2" descr="https://znanium.com/cover/1248/1248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4" y="3491088"/>
            <a:ext cx="22849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2131" y="4326340"/>
            <a:ext cx="64123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Сомов В. А. Водоснабжение : учебник / В. А. Сомов, Л. А. Квитка. — Москва : ИНФРА-М, 2021. — 287 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приведены основные сведения о системах водоснабжения, условиях работы и конструкциях основных водопроводных сооружений, а также методы их расчета и проектирования. Рассмотрены характерные особенности систем муниципального и </a:t>
            </a:r>
            <a:r>
              <a:rPr lang="ru-RU" sz="1200" dirty="0" smtClean="0"/>
              <a:t>сельскохозяйственного водоснабжения</a:t>
            </a:r>
            <a:r>
              <a:rPr lang="ru-RU" sz="1200" dirty="0"/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23385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истемы отопления, вентиляции и кондиционирования зданий: устройство, монтаж и эксплуа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" y="188640"/>
            <a:ext cx="21581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7152" y="444518"/>
            <a:ext cx="66093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Системы отопления, вентиляции и кондиционирования зданий: устройство, монтаж и эксплуатация : учебное пособие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367 </a:t>
            </a:r>
            <a:r>
              <a:rPr lang="ru-RU" sz="1200" b="1" dirty="0"/>
              <a:t>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вопросы монтажа и эксплуатации сантехнических устройств и вентиляции, в частности оборудования, входящего в состав систем отопления, вентиляции и кондиционирования. Рассматриваются современные технологии создания комфортных условий жизнедеятельности человека. Приводится описание оборудования, необходимого для коммерческого учета используемых ресурсов. Особое внимание уделяется автоматизации процесса эксплуатации оборудования. Содержит контрольные вопросы и словарь терминов.</a:t>
            </a:r>
          </a:p>
        </p:txBody>
      </p:sp>
      <p:pic>
        <p:nvPicPr>
          <p:cNvPr id="9218" name="Picture 2" descr="Обложка книги ВЕНТИЛЯЦИЯ: ТЕОРЕТИЧЕСКИЕ ОСНОВЫ РАСЧЕТА Сазонов Э. 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474"/>
            <a:ext cx="2392761" cy="371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7152" y="3717032"/>
            <a:ext cx="6609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Сазонов Э. В.  Вентиляция: теоретические основы расчета : учебное пособие для СПО / Э. В. Сазонов.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201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даны физические и химические обоснования теоретических и экспериментальных зависимостей, используемых для расчета и проектирования вентиляции зданий и сооружений, освещены основные закономерности распространения в замкнутом объеме вредных выделений, обоснованы принципы организации воздухообмена в помещениях промышленных и гражданских объектов. Представлены методики расчета местной и общеобменной приточной и вытяжной вентиляции. Рассмотрены вопросы очистки воздуха от пыли. паров и газов. Первому изданию пособия был присвоен гриф Министерства высшего и среднего специального образования СССР, что является высокой оценкой данной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801175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944" y="391304"/>
            <a:ext cx="65545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Шиляев М. И.  Отопление, вентиляция и кондиционирование воздуха. Примеры расчета систем : учебное пособие для СПО / М. И. Шиляев, Е. М. Хромова, Ю. Н. Дорошенко ; под редакцией М. И. Шиляева.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250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представлены теоретические основы и примеры расчета систем отопления, вентиляции и кондиционирования воздуха в зданиях различного назначения. Даны методики расчетов водяного и воздушного отопления; аэродинамического расчета систем вентиляции; описаны закономерности струйного течения, вытяжные зонты, бортовые отсосы, воздушные души; охарактеризовано основное оборудование центральных СКВ. В курс вошел материал, полученный в результате научно-исследовательской работы по тепломассообмену в оросительных камерах.</a:t>
            </a:r>
          </a:p>
        </p:txBody>
      </p:sp>
      <p:pic>
        <p:nvPicPr>
          <p:cNvPr id="10242" name="Picture 2" descr="Обложка книги ОТОПЛЕНИЕ, ВЕНТИЛЯЦИЯ И КОНДИЦИОНИРОВАНИЕ ВОЗДУХА. ПРИМЕРЫ РАСЧЕТА СИСТЕМ Шиляев М. И., Хромова Е. М., Дорошенко Ю. Н. ; Под ред. Шиляева М.И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14" y="-170054"/>
            <a:ext cx="2736304" cy="37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znanium.com/cover/1893/1893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" y="3716219"/>
            <a:ext cx="2232248" cy="31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1942" y="3800104"/>
            <a:ext cx="6554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Гвоздева В. А. Базовые и прикладные информационные технологии : учебник / В. А. Гвоздева. - Москва : ФОРУМ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- 383 с.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представлены темы по теоретическим и практическим основам информационных технологий, посвященные основным понятиям и определениям, истории развития, основам технологий компьютерной обработки текстовой, числовой, графической информации на базе MS </a:t>
            </a:r>
            <a:r>
              <a:rPr lang="ru-RU" sz="1200" dirty="0" err="1"/>
              <a:t>Office</a:t>
            </a:r>
            <a:r>
              <a:rPr lang="ru-RU" sz="1200" dirty="0"/>
              <a:t> 2007, аудио- и видеоданных. Изложены основы работы с базами данных под управлением СУБД. Рассмотрены такие базовые информационные технологии, как мультимедийные, автоматизации офиса, статистические, проектировочные, управленческие, образовательные, промышленно-экономические, корпоративные, искусственного интеллекта, телекоммуникационные, CASE, виртуальной реальности, защиты информации. Прикладные информационные технологии представлены в следующих сферах деятельности: юридической, здравоохранении, сельском хозяйстве, энергетике, транспорте.</a:t>
            </a:r>
          </a:p>
        </p:txBody>
      </p:sp>
    </p:spTree>
    <p:extLst>
      <p:ext uri="{BB962C8B-B14F-4D97-AF65-F5344CB8AC3E}">
        <p14:creationId xmlns:p14="http://schemas.microsoft.com/office/powerpoint/2010/main" val="316980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066" y="451261"/>
            <a:ext cx="65894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Сопротивление материалов : учебник и практикум для СПО / В. Г. Атапин. — </a:t>
            </a:r>
            <a:r>
              <a:rPr lang="ru-RU" sz="1200" b="1" dirty="0" smtClean="0"/>
              <a:t>3</a:t>
            </a:r>
            <a:r>
              <a:rPr lang="x-none" sz="1200" b="1" smtClean="0"/>
              <a:t>-е </a:t>
            </a:r>
            <a:r>
              <a:rPr lang="x-none" sz="1200" b="1"/>
              <a:t>изд., пер. и доп. — М</a:t>
            </a:r>
            <a:r>
              <a:rPr lang="ru-RU" sz="1200" b="1" dirty="0"/>
              <a:t>осква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23</a:t>
            </a:r>
            <a:r>
              <a:rPr lang="x-none" sz="1200" b="1" smtClean="0"/>
              <a:t>. </a:t>
            </a:r>
            <a:r>
              <a:rPr lang="x-none" sz="1200" b="1"/>
              <a:t>— </a:t>
            </a:r>
            <a:r>
              <a:rPr lang="ru-RU" sz="1200" b="1" dirty="0" smtClean="0"/>
              <a:t>438</a:t>
            </a:r>
            <a:r>
              <a:rPr lang="x-none" sz="1200" b="1" smtClean="0"/>
              <a:t> </a:t>
            </a:r>
            <a:r>
              <a:rPr lang="x-none" sz="1200" b="1"/>
              <a:t>с. — (Профессиональное образование</a:t>
            </a:r>
            <a:r>
              <a:rPr lang="x-none" sz="1200" b="1" smtClean="0"/>
              <a:t>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Настоящий курс написан на основе материалов лекций, читавшихся автором более 30 лет в Новосибирском государственном техническом университете для студентов машиностроительных специальностей. В нем представлен базовый теоретический курс сопротивления материалов, который сопровождается подробно разобранными примерами. В результате изучения курса студент будет знать принципы и методы расчетов на прочность, жесткость и устойчивость стержней и стержневых систем при простых видах деформации и сложном сопротивлении при статическом и динамическом приложении нагрузок и владеть практическими навыками применения изученных методов.</a:t>
            </a:r>
          </a:p>
        </p:txBody>
      </p:sp>
      <p:pic>
        <p:nvPicPr>
          <p:cNvPr id="2050" name="Picture 2" descr="Обложка книги СОПРОТИВЛЕНИЕ МАТЕРИАЛОВ Атапин В. Г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37" y="-73894"/>
            <a:ext cx="2592288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бложка книги СОПРОТИВЛЕНИЕ МАТЕРИАЛОВ. СБОРНИК ЗАДАНИЙ С ПРИМЕРАМИ ИХ РЕШЕНИЙ Атапин В. Г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38" y="3356992"/>
            <a:ext cx="2592289" cy="36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0692" y="3883231"/>
            <a:ext cx="6553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Атапин В. Г.  Сопротивление материалов. Сборник заданий с примерами их решений : учебное пособие для СПО / В. Г. Атапин. — 2-е изд., испр.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151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Учебное </a:t>
            </a:r>
            <a:r>
              <a:rPr lang="ru-RU" sz="1200" dirty="0"/>
              <a:t>пособие содержит 13 заданий по базовым разделам учебной дисциплины «Сопротивление материалов»: растяжение и сжатие, кручение, изгиб, напряженно-деформированное состояние, сложное сопротивление, статически неопределимые системы, устойчивость, динамические задачи. Условия заданий приведены в виде схем и таблиц, по данным которых формируется индивидуальный вариант. Каждое задание сопровождается подробно разобранным примером и его оформлением.</a:t>
            </a:r>
          </a:p>
        </p:txBody>
      </p:sp>
    </p:spTree>
    <p:extLst>
      <p:ext uri="{BB962C8B-B14F-4D97-AF65-F5344CB8AC3E}">
        <p14:creationId xmlns:p14="http://schemas.microsoft.com/office/powerpoint/2010/main" val="18856343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нформационные технологии в архитектуре и строительст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7" y="131881"/>
            <a:ext cx="2376264" cy="31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8197" y="403761"/>
            <a:ext cx="6388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Прохорский Г. В. Информационные технологии в архитектуре и строительстве : учебное пособие / Г.В. Прохорский.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247</a:t>
            </a:r>
            <a:r>
              <a:rPr lang="ru-RU" sz="1200" b="1" dirty="0"/>
              <a:t> 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сведения по основам компьютерных технологий и их применению в деятельности архитектора и строителя. Приводятся сведения о технических средствах и методах сбора, накопления, обработки и использования информации различного характера (текстовой, числовой, табличной, графической, пространственно-распределенной). Освещаются методы разработки и создания баз данных. Рассматриваются возможности наиболее распространенных программных пакетов компьютерной графики, автоматизированного черчения и проектирования.</a:t>
            </a:r>
          </a:p>
        </p:txBody>
      </p:sp>
      <p:pic>
        <p:nvPicPr>
          <p:cNvPr id="11268" name="Picture 4" descr="Обложка книги ИНЖЕНЕРНАЯ ГРАФИКА ДЛЯ СТРОИТЕЛЕЙ Хейфец А. Л., Васильева В. Н., Буторина И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6" y="3284984"/>
            <a:ext cx="2492622" cy="37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0073" y="3075709"/>
            <a:ext cx="63764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Хейфец А. Л.  Инженерная графика для строителей : учебник для СПО / А. Л. Хейфец, В. Н. Васильева, И. В. Буторина. — 2-е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258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</a:t>
            </a:r>
            <a:r>
              <a:rPr lang="ru-RU" sz="1200" dirty="0" smtClean="0"/>
              <a:t>чебник </a:t>
            </a:r>
            <a:r>
              <a:rPr lang="ru-RU" sz="1200" dirty="0"/>
              <a:t>обобщает методические разработки авторов по новому наполнению графических заданий в обучении студентов инженерно-строительных специальностей. Эти разработки позволяют заменить традиционный и консервативный курс «ручной» графики на современный курс, основанный на компьютерном моделировании. Приведены теоретические и практические основы построения строительных чертежей. Наряду с традиционными 2D-методами проектирования и построения чертежа большое внимание уделено современным 3D-технологиям и методам. Учебник ориентирован на пакет AutoCAD как наиболее распространенный, универсальный, имеющий мировой уровень графический редактор, широко применяемый в строительном проектировании. Учебник включает теоретический материал, практические рекомендации и примеры для освоения трех разделов курса инженерной графики: перспективы и тени, строительные чертежи гражданского здания, модель и чертеж металлоконструкции фермы.</a:t>
            </a:r>
          </a:p>
        </p:txBody>
      </p:sp>
    </p:spTree>
    <p:extLst>
      <p:ext uri="{BB962C8B-B14F-4D97-AF65-F5344CB8AC3E}">
        <p14:creationId xmlns:p14="http://schemas.microsoft.com/office/powerpoint/2010/main" val="11589550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Обложка книги ИНЖЕНЕРНАЯ 3D-КОМПЬЮТЕРНАЯ ГРАФИКА В 2 Т. ТОМ 1 Хейфец А. Л., Логиновский А. Н., Буторина И. В., Васильева В. Н. ; Под ред. Хейфеца А. Л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48572"/>
            <a:ext cx="26642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46264"/>
            <a:ext cx="6480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Инженерная 3D-компьютерная графика в 2 т. Том 1 : учебник и практикум для СПО / А. Л. Хейфец, А. Н. Логиновский, И. В. Буторина, В. Н. Васильева ; под редакцией А. Л. Хейфеца.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328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освещено новое компьютерное наполнение традиционных заданий курса инженерной графики на основе 3D-технологий проектирования и построения чертежей на базе пакета AutoCAD. Приведены методические разработки авторов, составляющие основу современного курса инженерной графики. Содержатся примеры выполнения студенческих контрольно-графических работ на основе 3D-моделирования. В первом томе учебника раскрываются темы 2D и 3D-графики, деталирование узлов и 3D-сборка.</a:t>
            </a:r>
          </a:p>
        </p:txBody>
      </p:sp>
      <p:pic>
        <p:nvPicPr>
          <p:cNvPr id="12292" name="Picture 4" descr="Обложка книги ИНЖЕНЕРНАЯ 3D-КОМПЬЮТЕРНАЯ ГРАФИКА В 2 Т. ТОМ 2 Хейфец А. Л., Логиновский А. Н., Буторина И. В., Васильева В. Н. ; Под ред. Хейфеца А. Л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49" y="3284984"/>
            <a:ext cx="2664296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598223"/>
            <a:ext cx="6480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Инженерная 3D-компьютерная графика в 2 т. Том 2 : учебник и практикум для СПО / А. Л. Хейфец, А. Н. Логиновский, И. В. Буторина, В. Н. Васильева ; под редакцией А. Л. Хейфеца. — 3-е изд., перераб. и доп.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279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освещено новое компьютерное наполнение традиционных заданий курса инженерной графики на основе 3D-технологий проектирования и построения чертежей на базе пакета AutoCAD. Приведены методические разработки авторов, составляющие основу современного курса инженерной графики. Содержатся примеры выполнения студенческих контрольно-графических работ на основе 3D-моделирования. Во втором томе учебника рассматриваются фотореалистичность, геометрически точные 3D-модели, современные направления геометрического моделирования: параметризация и динамические блоки, позволяющие создавать многовариантные чертежи, управляемые наборами параметров.</a:t>
            </a:r>
          </a:p>
        </p:txBody>
      </p:sp>
    </p:spTree>
    <p:extLst>
      <p:ext uri="{BB962C8B-B14F-4D97-AF65-F5344CB8AC3E}">
        <p14:creationId xmlns:p14="http://schemas.microsoft.com/office/powerpoint/2010/main" val="38581650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бложка книги ИНЖЕНЕРНАЯ И КОМПЬЮТЕРНАЯ ГРАФИКА Под общ. ред. Анамовой Р. Р., Леоновой С. А., Пшеничновой Н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499"/>
            <a:ext cx="2664296" cy="416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7574" y="1959429"/>
            <a:ext cx="62569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Инженерная и компьютерная графика : учебник и практикум для СПО / Р. Р. Анамова [и др.] ; под общей редакцией Р. Р. Анамовой, С. А. Леоновой, Н. В. Пшеничновой. — Москва : Издательство Юрайт, </a:t>
            </a:r>
            <a:r>
              <a:rPr lang="ru-RU" sz="1200" b="1" dirty="0" smtClean="0"/>
              <a:t>2023. </a:t>
            </a:r>
            <a:r>
              <a:rPr lang="ru-RU" sz="1200" b="1" dirty="0"/>
              <a:t>— 246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книге рассматриваются основные принципы и правила выполнения чертежей, как традиционным способом (с помощью карандаша и линейки), так и с помощью современных систем автоматизированного проектирования (на примере САПР «КОМПАС-3D»). Изложенные теоретические положения подкреплены большим количеством примеров. Содержание учебника обеспечивает преемственность чертежно-графического образования и поможет ликвидировать у обучающихся пробелы в базовых знаниях по данному курсу. Многочисленные задания для самостоятельной работы и тестовые задания, будучи средством проверки уровня и качества освоения дисциплины, станут весомым подспорьем как для студента в процессе обучения, так и для преподавателя при рубежном и итоговом контроле знаний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28733077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274" y="1674421"/>
            <a:ext cx="74621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ПМ.04 ВЫПОЛНЕНИЕ РАБОТ ПО ОДНОЙ ИЛИ НЕСКОЛЬКИМ ПРОФЕССИЯМ РАБОЧИХ, ДОЛЖНОСТЯМ СЛУЖАЩИХ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966052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новы теории сварки и резки метал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4" y="79905"/>
            <a:ext cx="2318973" cy="32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6317" y="665018"/>
            <a:ext cx="6590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Основы теории сварки и резки металлов : учебник / В. В. Овчинников. — Москва : КноРус, </a:t>
            </a:r>
            <a:r>
              <a:rPr lang="ru-RU" sz="1200" b="1" dirty="0" smtClean="0"/>
              <a:t>2022. </a:t>
            </a:r>
            <a:r>
              <a:rPr lang="ru-RU" sz="1200" b="1" dirty="0"/>
              <a:t>— 242 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общие сведения о сварке, сварных соединениях и швах. Рассмотрены различные способы сварки, методы оценки свариваемости металлов и сплавов, а также методы контроля сварных соединений. Описаны способы резки металлов и сплавов. Освещены вопросы возникновения деформаций и напряжений в сварных соединениях.</a:t>
            </a:r>
          </a:p>
        </p:txBody>
      </p:sp>
      <p:pic>
        <p:nvPicPr>
          <p:cNvPr id="1028" name="Picture 4" descr="Оборудование, техника и технология сварки и резки метал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4" y="3501008"/>
            <a:ext cx="22962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6317" y="4203865"/>
            <a:ext cx="6590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Оборудование, техника и технология сварки и резки металлов : учебник / В. В. Овчинников.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303 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общие сведения о сварке, сварных соединениях и швах. Рассмотрены различные современные способы сварки. Изложены основные сведения по технологии конструкционных материалов. Описаны способы резки металлов и сплавов.</a:t>
            </a:r>
          </a:p>
        </p:txBody>
      </p:sp>
    </p:spTree>
    <p:extLst>
      <p:ext uri="{BB962C8B-B14F-4D97-AF65-F5344CB8AC3E}">
        <p14:creationId xmlns:p14="http://schemas.microsoft.com/office/powerpoint/2010/main" val="16316601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ложка книги ТЕХНОЛОГИЯ СВАРОЧНЫХ РАБОТ Черепахин А. А., Виноградов В. М., Шпунькин Н. Ф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98" y="-99392"/>
            <a:ext cx="25948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5070" y="415635"/>
            <a:ext cx="64714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Черепахин А. А.</a:t>
            </a:r>
            <a:r>
              <a:rPr lang="ru-RU" sz="1200" b="1" i="1" dirty="0"/>
              <a:t> </a:t>
            </a:r>
            <a:r>
              <a:rPr lang="ru-RU" sz="1200" b="1" dirty="0"/>
              <a:t> Технология сварочных работ : учебник для СПО / А. А. Черепахин, В. М. Виноградов, Н. Ф. Шпунькин. — 2-е изд., испр.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269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рассмотрены физико-химические свойства получения сварного соединения. Подробно освещены основные методы и способы сварки конструкционных материалов. Даны практические рекомендации по технологии сварки, выбору технологических режимов, используемому технологическому оборудованию, материалам и оснастке. Подробно рассмотрено применение сварочно-наплавочных работ при изготовлении и ремонте автотракторной техники. Контрольные вопросы, представленные после каждой главы учебника, помогут студентам проверить качество усвоения теоретического материала.</a:t>
            </a:r>
          </a:p>
        </p:txBody>
      </p:sp>
      <p:pic>
        <p:nvPicPr>
          <p:cNvPr id="2052" name="Picture 4" descr="Справочник сварщ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0" y="3573016"/>
            <a:ext cx="2284472" cy="31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3835730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Справочник сварщика : справочник / В. В. Овчинников.  — Москва : КноРус, 2022. — 271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Уделено внимание подготовке деталей к сварке; особенностям технологии ручной сварки покрытыми электродами, сварки плавящимся и неплавящимся электродом в защитных газах, сварке под флюсом, причинам возникновения дефектов в сварных соединениях и мерам, предупреждающим появление дефектов. Даны сведения о методах ручной и автоматической электросварки. Рассмотрены перспективные методы соединения материалов, такие как электронно-лучевая, лазерная, плазменная сварка и фрикционная сварка алюминиевых сплавов. Материал изложен в соответствии с действующими нормативными документами и правилами аттестации сварщиков.</a:t>
            </a:r>
          </a:p>
        </p:txBody>
      </p:sp>
    </p:spTree>
    <p:extLst>
      <p:ext uri="{BB962C8B-B14F-4D97-AF65-F5344CB8AC3E}">
        <p14:creationId xmlns:p14="http://schemas.microsoft.com/office/powerpoint/2010/main" val="20660976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антехнические раб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6" y="184694"/>
            <a:ext cx="23082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6944" y="665018"/>
            <a:ext cx="6387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Сантехнические работы : учебное пособие / С. В. Фокин, О. Н. 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463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санитарно-технические устройства и теоретические основы их работы; оборудование, приборы, котлы, применяемые в системах водоснабжения, канализации и отопления; организация и исполнение заготовительных, монтажных и ремонтных работ.</a:t>
            </a:r>
            <a:br>
              <a:rPr lang="ru-RU" sz="1200" dirty="0"/>
            </a:br>
            <a:r>
              <a:rPr lang="ru-RU" sz="1200" dirty="0"/>
              <a:t>Соответствует ФГОС СПО последнего поколения.</a:t>
            </a:r>
          </a:p>
        </p:txBody>
      </p:sp>
      <p:pic>
        <p:nvPicPr>
          <p:cNvPr id="3076" name="Picture 4" descr="Сварщик ручной дуговой сварки. Основы профессиональной дея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376263" cy="31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3728852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Ткачева Г. В. Сварщик ручной дуговой сварки. Основы профессиональной деятельности : учебно-практическое пособие / Г. В. Ткачева, А. И. Горчаков, С. В. Коровин.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128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Дается пошаговый алгоритм решения профессиональных задач, которые составляют 6 компетенций, выделенных авторами в данном виде профессиональной деятельности. Функциональный анализ профессиональных компетенций в пособии выполнен на основе сопряжения ФГОС СПО и профессиональных стандартов. Основной текст данного практико-ориентированного учебного пособия инструментально-практический, его главной целью является формирование способов деятельности, кроме текста этому способствуют большой иллюстративный материал и все другие структурные элементы.</a:t>
            </a:r>
            <a:br>
              <a:rPr lang="ru-RU" sz="1200" dirty="0"/>
            </a:br>
            <a:r>
              <a:rPr lang="ru-RU" sz="1200" dirty="0"/>
              <a:t>Обеспечит успешное прохождение Государственной итоговой аттестации (ГИА) в форме демонстрационного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7864236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истемы отопления, вентиляции и кондиционирования зданий: устройство, монтаж и эксплуа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6" y="81374"/>
            <a:ext cx="2376264" cy="33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9570" y="510638"/>
            <a:ext cx="6556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Системы отопления, вентиляции и кондиционирования зданий: устройство, монтаж и эксплуатация : учебное пособие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367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вопросы монтажа и эксплуатации сантехнических устройств и вентиляции, в частности оборудования, входящего в состав систем отопления, вентиляции и кондиционирования. Рассматриваются современные технологии создания комфортных условий жизнедеятельности человека. Приводится описание оборудования, необходимого для коммерческого учета используемых ресурсов. Особое внимание уделяется автоматизации процесса эксплуатации оборудования. Содержит контрольные вопросы и словарь терминов.</a:t>
            </a:r>
          </a:p>
        </p:txBody>
      </p:sp>
      <p:pic>
        <p:nvPicPr>
          <p:cNvPr id="4100" name="Picture 4" descr="https://znanium.com/cover/1855/1855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" y="3645024"/>
            <a:ext cx="237626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9570" y="3811978"/>
            <a:ext cx="6556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Варфоломеев Ю. М. Санитарно-техническое оборудование зданий : учебник / Ю. М. Варфоломеев, В. А. Орлов ; под ред. Ю. М. Варфоломеева. — Москва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249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сведения по </a:t>
            </a:r>
            <a:r>
              <a:rPr lang="ru-RU" sz="1200" dirty="0" smtClean="0"/>
              <a:t>санитарно-техническим </a:t>
            </a:r>
            <a:r>
              <a:rPr lang="ru-RU" sz="1200" dirty="0"/>
              <a:t>устройствам и оборудованию инженерных систем жилых и общественных зданий, коммунальных и промышленных объектов. Описание оборудования дано в соответствии с его функциональным назначением на объектах строительства — теплоснабжение и вентиляция, холодное и горячее водоснабжение, водоотведение и мусороудаление. В соответствии с нормативно-методическими требованиями отражены современные достижения науки и технологии строительства, ремонта и эксплуатации </a:t>
            </a:r>
            <a:r>
              <a:rPr lang="ru-RU" sz="1200" dirty="0" smtClean="0"/>
              <a:t>санитарно-технического </a:t>
            </a:r>
            <a:r>
              <a:rPr lang="ru-RU" sz="1200" dirty="0"/>
              <a:t>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431169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ехнология обслуживания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9" y="119677"/>
            <a:ext cx="2326589" cy="32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486888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Технология обслуживания, ремонт и монтаж отдельных узлов системы водоснабжения : учебник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224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требования по охране труда при проведении работ по техническому обслуживанию, ремонту и монтажу отдельных узлов оборудования систем водоснабжения. Приведены виды и основные правила построения чертежей, эскизов и схем систем водоснабжения, а также правила чтения технической и конструкторско-технологической документации. Раскрыты основные положения технической эксплуатации оборудования систем водоснабжения, указаны виды деятельности объектов жилищно-коммунального хозяйства, оказывающих негативное влияние на окружающую среду.</a:t>
            </a:r>
          </a:p>
        </p:txBody>
      </p:sp>
      <p:pic>
        <p:nvPicPr>
          <p:cNvPr id="5124" name="Picture 4" descr="Ручная дуговая сварка (наплавка, резк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1" y="3534864"/>
            <a:ext cx="2370787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5779" y="3684896"/>
            <a:ext cx="64707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Ручная дуговая сварка (наплавка, резка) : учебник / В. В. Овчинников.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248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сведения по материалам, свариваемым ручной дуговой сваркой покрытым электродом, конструкции покрытых электродов, маркам электродов, принципам выбора марки электрода для сварки конкретного металла. Приведены данные по технике выполнения швов в различных пространственных положениях плавящимся покрытым электродом, по технологии выполнения наплавки и резки. Рассмотрены особенности дуговой сварки и наплавки неплавящимся электродом в защитном газе, приведены марки неплавящихся электродов, присадочной проволоки и защитных газов, вопросы технологии дуговой сварки и наплавки неплавящимся электродом в защитном газе различных металлов и сплавов.</a:t>
            </a:r>
          </a:p>
        </p:txBody>
      </p:sp>
    </p:spTree>
    <p:extLst>
      <p:ext uri="{BB962C8B-B14F-4D97-AF65-F5344CB8AC3E}">
        <p14:creationId xmlns:p14="http://schemas.microsoft.com/office/powerpoint/2010/main" val="20407286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дготовительные и сборочные операции перед свар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260"/>
            <a:ext cx="2304256" cy="32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6946" y="736269"/>
            <a:ext cx="63875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Подготовительные и сборочные операции перед сваркой : учебник / В. В. Овчинников. 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170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слесарные операции, применяющиеся при подготовке неметаллических поверхностей изделий к сварке, виды слесарного инструмента, приспособлений и оборудования, типы сварных соединений и швов и их характеристики, а также способы и приемы выполнения сборочных операций отдельных деталей и изделий в целом под сварку и контроль за их качеством. Даны рекомендации по организации рабочего места и безопасным приемам труда при сварочных работах.</a:t>
            </a:r>
          </a:p>
        </p:txBody>
      </p:sp>
      <p:pic>
        <p:nvPicPr>
          <p:cNvPr id="6148" name="Picture 4" descr="Газовая сварка (наплавк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6843"/>
            <a:ext cx="2304256" cy="31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85112"/>
            <a:ext cx="6336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Овчинников В. В. Газовая сварка (наплавка) : учебник / В. В. Овчинников.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204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Основывается на программных материалах по химии, технологии металлов и конструкционных материалов. Содержит сведения о газовой сварке и наплавке металлов, технологии газовой сварки цветных сплавов, сталей и чугунов. Рассмотрено оборудование, применяемое при газовой сварке и наплавке.</a:t>
            </a:r>
          </a:p>
        </p:txBody>
      </p:sp>
    </p:spTree>
    <p:extLst>
      <p:ext uri="{BB962C8B-B14F-4D97-AF65-F5344CB8AC3E}">
        <p14:creationId xmlns:p14="http://schemas.microsoft.com/office/powerpoint/2010/main" val="4087898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1374</TotalTime>
  <Words>12213</Words>
  <Application>Microsoft Office PowerPoint</Application>
  <PresentationFormat>Экран (4:3)</PresentationFormat>
  <Paragraphs>517</Paragraphs>
  <Slides>101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2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98</cp:revision>
  <dcterms:created xsi:type="dcterms:W3CDTF">2022-10-04T11:07:49Z</dcterms:created>
  <dcterms:modified xsi:type="dcterms:W3CDTF">2023-10-16T06:12:25Z</dcterms:modified>
</cp:coreProperties>
</file>